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56" r:id="rId2"/>
    <p:sldId id="257" r:id="rId3"/>
    <p:sldId id="287" r:id="rId4"/>
    <p:sldId id="258" r:id="rId5"/>
    <p:sldId id="288" r:id="rId6"/>
    <p:sldId id="289" r:id="rId7"/>
    <p:sldId id="290" r:id="rId8"/>
    <p:sldId id="291" r:id="rId9"/>
    <p:sldId id="292" r:id="rId10"/>
    <p:sldId id="294" r:id="rId11"/>
    <p:sldId id="293" r:id="rId12"/>
    <p:sldId id="286" r:id="rId13"/>
  </p:sldIdLst>
  <p:sldSz cx="12192000" cy="6858000"/>
  <p:notesSz cx="6858000" cy="9144000"/>
  <p:embeddedFontLst>
    <p:embeddedFont>
      <p:font typeface="Raleway" pitchFamily="2" charset="0"/>
      <p:regular r:id="rId15"/>
      <p:bold r:id="rId16"/>
      <p:italic r:id="rId17"/>
      <p:boldItalic r:id="rId18"/>
    </p:embeddedFont>
    <p:embeddedFont>
      <p:font typeface="Segoe UI" panose="020B0502040204020203" pitchFamily="34" charset="0"/>
      <p:regular r:id="rId19"/>
      <p:bold r:id="rId20"/>
      <p:italic r:id="rId21"/>
      <p:boldItalic r:id="rId22"/>
    </p:embeddedFont>
    <p:embeddedFont>
      <p:font typeface="Segoe UI Black" panose="020B0A02040204020203" pitchFamily="34" charset="0"/>
      <p:bold r:id="rId23"/>
      <p:boldItalic r:id="rId24"/>
    </p:embeddedFont>
    <p:embeddedFont>
      <p:font typeface="Segoe UI Light" panose="020B0502040204020203" pitchFamily="34" charset="0"/>
      <p:regular r:id="rId25"/>
      <p:italic r:id="rId26"/>
    </p:embeddedFont>
    <p:embeddedFont>
      <p:font typeface="Segoe UI Semibold" panose="020B0702040204020203" pitchFamily="34" charset="0"/>
      <p:bold r:id="rId27"/>
      <p:boldItalic r:id="rId28"/>
    </p:embeddedFont>
    <p:embeddedFont>
      <p:font typeface="Segoe UI Semilight" panose="020B0402040204020203" pitchFamily="34" charset="0"/>
      <p:regular r:id="rId29"/>
      <p:italic r:id="rId30"/>
    </p:embeddedFont>
    <p:embeddedFont>
      <p:font typeface="Segoe UI Variable Display Semil"/>
      <p:regular r:id="rId31"/>
    </p:embeddedFont>
  </p:embeddedFontLst>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A3CD"/>
    <a:srgbClr val="F2C230"/>
    <a:srgbClr val="FFCCC3"/>
    <a:srgbClr val="FBC3FF"/>
    <a:srgbClr val="4C5D9E"/>
    <a:srgbClr val="E7FEFD"/>
    <a:srgbClr val="8A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421D5-4A95-A4B8-C147-691CBC02EA4C}" v="396" dt="2025-04-24T14:54:05.011"/>
    <p1510:client id="{ECC6B2BA-101F-5027-CB46-3A942B46347E}" v="316" dt="2025-04-24T13:36:56.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5223" autoAdjust="0"/>
  </p:normalViewPr>
  <p:slideViewPr>
    <p:cSldViewPr snapToGrid="0">
      <p:cViewPr varScale="1">
        <p:scale>
          <a:sx n="83" d="100"/>
          <a:sy n="83" d="100"/>
        </p:scale>
        <p:origin x="14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5E448-902B-449A-88C4-6597CD0B0FC4}" type="datetimeFigureOut">
              <a:rPr lang="ca-ES" smtClean="0"/>
              <a:t>30/5/2025</a:t>
            </a:fld>
            <a:endParaRPr lang="ca-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62408-7C7E-4223-B736-8BFE671C7E68}" type="slidenum">
              <a:rPr lang="ca-ES" smtClean="0"/>
              <a:t>‹#›</a:t>
            </a:fld>
            <a:endParaRPr lang="ca-ES"/>
          </a:p>
        </p:txBody>
      </p:sp>
    </p:spTree>
    <p:extLst>
      <p:ext uri="{BB962C8B-B14F-4D97-AF65-F5344CB8AC3E}">
        <p14:creationId xmlns:p14="http://schemas.microsoft.com/office/powerpoint/2010/main" val="177592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Bona tarda a </a:t>
            </a:r>
            <a:r>
              <a:rPr lang="es-ES" dirty="0" err="1"/>
              <a:t>tothom</a:t>
            </a:r>
            <a:r>
              <a:rPr lang="es-ES" dirty="0"/>
              <a:t>, i </a:t>
            </a:r>
            <a:r>
              <a:rPr lang="es-ES" dirty="0" err="1"/>
              <a:t>benvinguts</a:t>
            </a:r>
            <a:r>
              <a:rPr lang="es-ES" dirty="0"/>
              <a:t> a la </a:t>
            </a:r>
            <a:r>
              <a:rPr lang="es-ES" dirty="0" err="1"/>
              <a:t>persentació</a:t>
            </a:r>
            <a:r>
              <a:rPr lang="es-ES" dirty="0"/>
              <a:t> del </a:t>
            </a:r>
            <a:r>
              <a:rPr lang="es-ES" dirty="0" err="1"/>
              <a:t>nostre</a:t>
            </a:r>
            <a:r>
              <a:rPr lang="es-ES" dirty="0"/>
              <a:t> </a:t>
            </a:r>
            <a:r>
              <a:rPr lang="es-ES" dirty="0" err="1"/>
              <a:t>projecte</a:t>
            </a:r>
            <a:r>
              <a:rPr lang="es-ES" dirty="0"/>
              <a:t> per </a:t>
            </a:r>
            <a:r>
              <a:rPr lang="es-ES" dirty="0" err="1"/>
              <a:t>l’AB</a:t>
            </a:r>
            <a:r>
              <a:rPr lang="es-ES" dirty="0"/>
              <a:t> Data </a:t>
            </a:r>
            <a:r>
              <a:rPr lang="es-ES" dirty="0" err="1"/>
              <a:t>Challenge</a:t>
            </a:r>
            <a:r>
              <a:rPr lang="es-ES" dirty="0"/>
              <a:t> 2024. </a:t>
            </a:r>
            <a:r>
              <a:rPr lang="es-ES" dirty="0" err="1"/>
              <a:t>Som</a:t>
            </a:r>
            <a:r>
              <a:rPr lang="es-ES" dirty="0"/>
              <a:t> </a:t>
            </a:r>
            <a:r>
              <a:rPr lang="es-ES" dirty="0" err="1"/>
              <a:t>l’Arnau</a:t>
            </a:r>
            <a:r>
              <a:rPr lang="es-ES" dirty="0"/>
              <a:t> </a:t>
            </a:r>
            <a:r>
              <a:rPr lang="es-ES" dirty="0" err="1"/>
              <a:t>Jutglar</a:t>
            </a:r>
            <a:r>
              <a:rPr lang="es-ES" dirty="0"/>
              <a:t> i en Marc </a:t>
            </a:r>
            <a:r>
              <a:rPr lang="es-ES" dirty="0" err="1"/>
              <a:t>Ballestero,</a:t>
            </a:r>
            <a:r>
              <a:rPr lang="es-ES" dirty="0"/>
              <a:t> i </a:t>
            </a:r>
            <a:r>
              <a:rPr lang="es-ES" dirty="0" err="1"/>
              <a:t>hem</a:t>
            </a:r>
            <a:r>
              <a:rPr lang="es-ES" dirty="0"/>
              <a:t> </a:t>
            </a:r>
            <a:r>
              <a:rPr lang="es-ES" dirty="0" err="1"/>
              <a:t>treballat</a:t>
            </a:r>
            <a:r>
              <a:rPr lang="es-ES" dirty="0"/>
              <a:t> en el repte </a:t>
            </a:r>
            <a:r>
              <a:rPr lang="es-ES" dirty="0" err="1"/>
              <a:t>d’Alarma</a:t>
            </a:r>
            <a:r>
              <a:rPr lang="es-ES" dirty="0"/>
              <a:t> </a:t>
            </a:r>
            <a:r>
              <a:rPr lang="es-ES" dirty="0" err="1"/>
              <a:t>d’Excés</a:t>
            </a:r>
            <a:r>
              <a:rPr lang="es-ES" dirty="0"/>
              <a:t> de Consum.</a:t>
            </a:r>
            <a:endParaRPr lang="ca-ES" dirty="0"/>
          </a:p>
        </p:txBody>
      </p:sp>
      <p:sp>
        <p:nvSpPr>
          <p:cNvPr id="4" name="Slide Number Placeholder 3"/>
          <p:cNvSpPr>
            <a:spLocks noGrp="1"/>
          </p:cNvSpPr>
          <p:nvPr>
            <p:ph type="sldNum" sz="quarter" idx="5"/>
          </p:nvPr>
        </p:nvSpPr>
        <p:spPr/>
        <p:txBody>
          <a:bodyPr/>
          <a:lstStyle/>
          <a:p>
            <a:fld id="{47D62408-7C7E-4223-B736-8BFE671C7E68}" type="slidenum">
              <a:rPr lang="ca-ES" smtClean="0"/>
              <a:t>1</a:t>
            </a:fld>
            <a:endParaRPr lang="ca-ES"/>
          </a:p>
        </p:txBody>
      </p:sp>
    </p:spTree>
    <p:extLst>
      <p:ext uri="{BB962C8B-B14F-4D97-AF65-F5344CB8AC3E}">
        <p14:creationId xmlns:p14="http://schemas.microsoft.com/office/powerpoint/2010/main" val="299883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79534-D1BE-0F9D-359D-202A9E9BD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04255-6DCB-B198-3312-36695CF01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9074-E3C4-25C9-9206-AB0CC81DAA3D}"/>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071D28BB-3B55-E083-F901-15660358CA2F}"/>
              </a:ext>
            </a:extLst>
          </p:cNvPr>
          <p:cNvSpPr>
            <a:spLocks noGrp="1"/>
          </p:cNvSpPr>
          <p:nvPr>
            <p:ph type="sldNum" sz="quarter" idx="5"/>
          </p:nvPr>
        </p:nvSpPr>
        <p:spPr/>
        <p:txBody>
          <a:bodyPr/>
          <a:lstStyle/>
          <a:p>
            <a:fld id="{47D62408-7C7E-4223-B736-8BFE671C7E68}" type="slidenum">
              <a:rPr lang="ca-ES" smtClean="0"/>
              <a:t>10</a:t>
            </a:fld>
            <a:endParaRPr lang="ca-ES"/>
          </a:p>
        </p:txBody>
      </p:sp>
    </p:spTree>
    <p:extLst>
      <p:ext uri="{BB962C8B-B14F-4D97-AF65-F5344CB8AC3E}">
        <p14:creationId xmlns:p14="http://schemas.microsoft.com/office/powerpoint/2010/main" val="1048830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CA0E-63FB-D236-1138-09A664F32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D3C6F-BB47-D368-6D46-8489BC5B6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1CCCF-530E-0CF1-FC04-88DE1E8CF1BB}"/>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52DCF949-FB23-986D-D5BF-A03877D8C0CE}"/>
              </a:ext>
            </a:extLst>
          </p:cNvPr>
          <p:cNvSpPr>
            <a:spLocks noGrp="1"/>
          </p:cNvSpPr>
          <p:nvPr>
            <p:ph type="sldNum" sz="quarter" idx="5"/>
          </p:nvPr>
        </p:nvSpPr>
        <p:spPr/>
        <p:txBody>
          <a:bodyPr/>
          <a:lstStyle/>
          <a:p>
            <a:fld id="{47D62408-7C7E-4223-B736-8BFE671C7E68}" type="slidenum">
              <a:rPr lang="ca-ES" smtClean="0"/>
              <a:t>11</a:t>
            </a:fld>
            <a:endParaRPr lang="ca-ES"/>
          </a:p>
        </p:txBody>
      </p:sp>
    </p:spTree>
    <p:extLst>
      <p:ext uri="{BB962C8B-B14F-4D97-AF65-F5344CB8AC3E}">
        <p14:creationId xmlns:p14="http://schemas.microsoft.com/office/powerpoint/2010/main" val="4285616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4E829-5D6F-1378-008A-B682B9696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3D637-9507-4DD8-AD25-73B5C5640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5000D-DD3D-D357-24FF-DDFBEAF7CFA5}"/>
              </a:ext>
            </a:extLst>
          </p:cNvPr>
          <p:cNvSpPr>
            <a:spLocks noGrp="1"/>
          </p:cNvSpPr>
          <p:nvPr>
            <p:ph type="body" idx="1"/>
          </p:nvPr>
        </p:nvSpPr>
        <p:spPr/>
        <p:txBody>
          <a:bodyPr/>
          <a:lstStyle/>
          <a:p>
            <a:r>
              <a:rPr lang="es-ES" dirty="0"/>
              <a:t>Bona tarda a </a:t>
            </a:r>
            <a:r>
              <a:rPr lang="es-ES" dirty="0" err="1"/>
              <a:t>tothom</a:t>
            </a:r>
            <a:r>
              <a:rPr lang="es-ES" dirty="0"/>
              <a:t>, i </a:t>
            </a:r>
            <a:r>
              <a:rPr lang="es-ES" dirty="0" err="1"/>
              <a:t>benvinguts</a:t>
            </a:r>
            <a:r>
              <a:rPr lang="es-ES" dirty="0"/>
              <a:t> a la </a:t>
            </a:r>
            <a:r>
              <a:rPr lang="es-ES" dirty="0" err="1"/>
              <a:t>persentació</a:t>
            </a:r>
            <a:r>
              <a:rPr lang="es-ES" dirty="0"/>
              <a:t> del </a:t>
            </a:r>
            <a:r>
              <a:rPr lang="es-ES" dirty="0" err="1"/>
              <a:t>nostre</a:t>
            </a:r>
            <a:r>
              <a:rPr lang="es-ES" dirty="0"/>
              <a:t> </a:t>
            </a:r>
            <a:r>
              <a:rPr lang="es-ES" dirty="0" err="1"/>
              <a:t>projecte</a:t>
            </a:r>
            <a:r>
              <a:rPr lang="es-ES" dirty="0"/>
              <a:t> per </a:t>
            </a:r>
            <a:r>
              <a:rPr lang="es-ES" dirty="0" err="1"/>
              <a:t>l’AB</a:t>
            </a:r>
            <a:r>
              <a:rPr lang="es-ES" dirty="0"/>
              <a:t> Data </a:t>
            </a:r>
            <a:r>
              <a:rPr lang="es-ES" dirty="0" err="1"/>
              <a:t>Challenge</a:t>
            </a:r>
            <a:r>
              <a:rPr lang="es-ES" dirty="0"/>
              <a:t> 2024. </a:t>
            </a:r>
            <a:r>
              <a:rPr lang="es-ES" dirty="0" err="1"/>
              <a:t>Som</a:t>
            </a:r>
            <a:r>
              <a:rPr lang="es-ES" dirty="0"/>
              <a:t> </a:t>
            </a:r>
            <a:r>
              <a:rPr lang="es-ES" dirty="0" err="1"/>
              <a:t>l’Arnau</a:t>
            </a:r>
            <a:r>
              <a:rPr lang="es-ES" dirty="0"/>
              <a:t> </a:t>
            </a:r>
            <a:r>
              <a:rPr lang="es-ES" dirty="0" err="1"/>
              <a:t>Jutglar</a:t>
            </a:r>
            <a:r>
              <a:rPr lang="es-ES" dirty="0"/>
              <a:t> i en Marc </a:t>
            </a:r>
            <a:r>
              <a:rPr lang="es-ES" dirty="0" err="1"/>
              <a:t>Ballestero,</a:t>
            </a:r>
            <a:r>
              <a:rPr lang="es-ES" dirty="0"/>
              <a:t> i </a:t>
            </a:r>
            <a:r>
              <a:rPr lang="es-ES" dirty="0" err="1"/>
              <a:t>hem</a:t>
            </a:r>
            <a:r>
              <a:rPr lang="es-ES" dirty="0"/>
              <a:t> </a:t>
            </a:r>
            <a:r>
              <a:rPr lang="es-ES" dirty="0" err="1"/>
              <a:t>treballat</a:t>
            </a:r>
            <a:r>
              <a:rPr lang="es-ES" dirty="0"/>
              <a:t> en el repte </a:t>
            </a:r>
            <a:r>
              <a:rPr lang="es-ES" dirty="0" err="1"/>
              <a:t>d’Alarma</a:t>
            </a:r>
            <a:r>
              <a:rPr lang="es-ES" dirty="0"/>
              <a:t> </a:t>
            </a:r>
            <a:r>
              <a:rPr lang="es-ES" dirty="0" err="1"/>
              <a:t>d’Excés</a:t>
            </a:r>
            <a:r>
              <a:rPr lang="es-ES" dirty="0"/>
              <a:t> de Consum.</a:t>
            </a:r>
            <a:endParaRPr lang="ca-ES" dirty="0"/>
          </a:p>
        </p:txBody>
      </p:sp>
      <p:sp>
        <p:nvSpPr>
          <p:cNvPr id="4" name="Slide Number Placeholder 3">
            <a:extLst>
              <a:ext uri="{FF2B5EF4-FFF2-40B4-BE49-F238E27FC236}">
                <a16:creationId xmlns:a16="http://schemas.microsoft.com/office/drawing/2014/main" id="{35219F3C-66F9-68CD-5C77-6D8C9099B8ED}"/>
              </a:ext>
            </a:extLst>
          </p:cNvPr>
          <p:cNvSpPr>
            <a:spLocks noGrp="1"/>
          </p:cNvSpPr>
          <p:nvPr>
            <p:ph type="sldNum" sz="quarter" idx="5"/>
          </p:nvPr>
        </p:nvSpPr>
        <p:spPr/>
        <p:txBody>
          <a:bodyPr/>
          <a:lstStyle/>
          <a:p>
            <a:fld id="{47D62408-7C7E-4223-B736-8BFE671C7E68}" type="slidenum">
              <a:rPr lang="ca-ES" smtClean="0"/>
              <a:t>12</a:t>
            </a:fld>
            <a:endParaRPr lang="ca-ES"/>
          </a:p>
        </p:txBody>
      </p:sp>
    </p:spTree>
    <p:extLst>
      <p:ext uri="{BB962C8B-B14F-4D97-AF65-F5344CB8AC3E}">
        <p14:creationId xmlns:p14="http://schemas.microsoft.com/office/powerpoint/2010/main" val="24510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noProof="0" dirty="0"/>
              <a:t>Durant aquesta presentació, parlarem de com hem conceptualitzat el problema, com hem dissenyat la solució, i finalment, farem una petita autovaloració del software que hem dissenyat, destacant-ne els punts forts i les millores futures que s’hi podrien incloure.</a:t>
            </a:r>
          </a:p>
        </p:txBody>
      </p:sp>
      <p:sp>
        <p:nvSpPr>
          <p:cNvPr id="4" name="Slide Number Placeholder 3"/>
          <p:cNvSpPr>
            <a:spLocks noGrp="1"/>
          </p:cNvSpPr>
          <p:nvPr>
            <p:ph type="sldNum" sz="quarter" idx="5"/>
          </p:nvPr>
        </p:nvSpPr>
        <p:spPr/>
        <p:txBody>
          <a:bodyPr/>
          <a:lstStyle/>
          <a:p>
            <a:fld id="{47D62408-7C7E-4223-B736-8BFE671C7E68}" type="slidenum">
              <a:rPr lang="ca-ES" smtClean="0"/>
              <a:t>2</a:t>
            </a:fld>
            <a:endParaRPr lang="ca-ES"/>
          </a:p>
        </p:txBody>
      </p:sp>
    </p:spTree>
    <p:extLst>
      <p:ext uri="{BB962C8B-B14F-4D97-AF65-F5344CB8AC3E}">
        <p14:creationId xmlns:p14="http://schemas.microsoft.com/office/powerpoint/2010/main" val="34648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B611D-4907-69B0-DB5F-025BC04D7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3171-6C4C-8471-649E-19FC2E2A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C32C0-EBAC-00E2-8416-E00C555D8908}"/>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50875019-79C9-8EFD-8747-817AFA8932EA}"/>
              </a:ext>
            </a:extLst>
          </p:cNvPr>
          <p:cNvSpPr>
            <a:spLocks noGrp="1"/>
          </p:cNvSpPr>
          <p:nvPr>
            <p:ph type="sldNum" sz="quarter" idx="5"/>
          </p:nvPr>
        </p:nvSpPr>
        <p:spPr/>
        <p:txBody>
          <a:bodyPr/>
          <a:lstStyle/>
          <a:p>
            <a:fld id="{47D62408-7C7E-4223-B736-8BFE671C7E68}" type="slidenum">
              <a:rPr lang="ca-ES" smtClean="0"/>
              <a:t>3</a:t>
            </a:fld>
            <a:endParaRPr lang="ca-ES"/>
          </a:p>
        </p:txBody>
      </p:sp>
    </p:spTree>
    <p:extLst>
      <p:ext uri="{BB962C8B-B14F-4D97-AF65-F5344CB8AC3E}">
        <p14:creationId xmlns:p14="http://schemas.microsoft.com/office/powerpoint/2010/main" val="374448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p:cNvSpPr>
            <a:spLocks noGrp="1"/>
          </p:cNvSpPr>
          <p:nvPr>
            <p:ph type="sldNum" sz="quarter" idx="5"/>
          </p:nvPr>
        </p:nvSpPr>
        <p:spPr/>
        <p:txBody>
          <a:bodyPr/>
          <a:lstStyle/>
          <a:p>
            <a:fld id="{47D62408-7C7E-4223-B736-8BFE671C7E68}" type="slidenum">
              <a:rPr lang="ca-ES" smtClean="0"/>
              <a:t>4</a:t>
            </a:fld>
            <a:endParaRPr lang="ca-ES"/>
          </a:p>
        </p:txBody>
      </p:sp>
    </p:spTree>
    <p:extLst>
      <p:ext uri="{BB962C8B-B14F-4D97-AF65-F5344CB8AC3E}">
        <p14:creationId xmlns:p14="http://schemas.microsoft.com/office/powerpoint/2010/main" val="102926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8C1D5-75B3-547A-FF54-71A4757FB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42326-CFCA-A366-49B1-EC7CCBD9E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ACF8A-0978-B49E-5109-1F9752332C7C}"/>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7DB68EE8-DCE2-BB22-E28D-23D885F084C8}"/>
              </a:ext>
            </a:extLst>
          </p:cNvPr>
          <p:cNvSpPr>
            <a:spLocks noGrp="1"/>
          </p:cNvSpPr>
          <p:nvPr>
            <p:ph type="sldNum" sz="quarter" idx="5"/>
          </p:nvPr>
        </p:nvSpPr>
        <p:spPr/>
        <p:txBody>
          <a:bodyPr/>
          <a:lstStyle/>
          <a:p>
            <a:fld id="{47D62408-7C7E-4223-B736-8BFE671C7E68}" type="slidenum">
              <a:rPr lang="ca-ES" smtClean="0"/>
              <a:t>5</a:t>
            </a:fld>
            <a:endParaRPr lang="ca-ES"/>
          </a:p>
        </p:txBody>
      </p:sp>
    </p:spTree>
    <p:extLst>
      <p:ext uri="{BB962C8B-B14F-4D97-AF65-F5344CB8AC3E}">
        <p14:creationId xmlns:p14="http://schemas.microsoft.com/office/powerpoint/2010/main" val="299134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E552-0CB2-F8F8-90FD-C3650D231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5275D-55B7-1162-FC8E-33CAC2954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1520E-9295-3352-5527-E5A109B3BA1B}"/>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94D2C08E-E7AB-1F0F-072A-C2A007A231EA}"/>
              </a:ext>
            </a:extLst>
          </p:cNvPr>
          <p:cNvSpPr>
            <a:spLocks noGrp="1"/>
          </p:cNvSpPr>
          <p:nvPr>
            <p:ph type="sldNum" sz="quarter" idx="5"/>
          </p:nvPr>
        </p:nvSpPr>
        <p:spPr/>
        <p:txBody>
          <a:bodyPr/>
          <a:lstStyle/>
          <a:p>
            <a:fld id="{47D62408-7C7E-4223-B736-8BFE671C7E68}" type="slidenum">
              <a:rPr lang="ca-ES" smtClean="0"/>
              <a:t>6</a:t>
            </a:fld>
            <a:endParaRPr lang="ca-ES"/>
          </a:p>
        </p:txBody>
      </p:sp>
    </p:spTree>
    <p:extLst>
      <p:ext uri="{BB962C8B-B14F-4D97-AF65-F5344CB8AC3E}">
        <p14:creationId xmlns:p14="http://schemas.microsoft.com/office/powerpoint/2010/main" val="148149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CAA64-0242-4D45-A7AC-6DEA04CC9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14D06-0ACE-90F3-5ADA-099D6CCA9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052F8-8489-6E72-5C01-90F258969EC5}"/>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469A9FA3-0D4F-8552-1D4F-642E94932CF0}"/>
              </a:ext>
            </a:extLst>
          </p:cNvPr>
          <p:cNvSpPr>
            <a:spLocks noGrp="1"/>
          </p:cNvSpPr>
          <p:nvPr>
            <p:ph type="sldNum" sz="quarter" idx="5"/>
          </p:nvPr>
        </p:nvSpPr>
        <p:spPr/>
        <p:txBody>
          <a:bodyPr/>
          <a:lstStyle/>
          <a:p>
            <a:fld id="{47D62408-7C7E-4223-B736-8BFE671C7E68}" type="slidenum">
              <a:rPr lang="ca-ES" smtClean="0"/>
              <a:t>7</a:t>
            </a:fld>
            <a:endParaRPr lang="ca-ES"/>
          </a:p>
        </p:txBody>
      </p:sp>
    </p:spTree>
    <p:extLst>
      <p:ext uri="{BB962C8B-B14F-4D97-AF65-F5344CB8AC3E}">
        <p14:creationId xmlns:p14="http://schemas.microsoft.com/office/powerpoint/2010/main" val="113889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A5CAE-4E8F-5F86-FFAB-6B067BABC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072A7-0FA1-310C-D42B-17E0F7906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82980-6418-6E5B-42DB-0ADF14D0DCCA}"/>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9B75C8C7-6243-CC26-6CC5-3960C69BA6FA}"/>
              </a:ext>
            </a:extLst>
          </p:cNvPr>
          <p:cNvSpPr>
            <a:spLocks noGrp="1"/>
          </p:cNvSpPr>
          <p:nvPr>
            <p:ph type="sldNum" sz="quarter" idx="5"/>
          </p:nvPr>
        </p:nvSpPr>
        <p:spPr/>
        <p:txBody>
          <a:bodyPr/>
          <a:lstStyle/>
          <a:p>
            <a:fld id="{47D62408-7C7E-4223-B736-8BFE671C7E68}" type="slidenum">
              <a:rPr lang="ca-ES" smtClean="0"/>
              <a:t>8</a:t>
            </a:fld>
            <a:endParaRPr lang="ca-ES"/>
          </a:p>
        </p:txBody>
      </p:sp>
    </p:spTree>
    <p:extLst>
      <p:ext uri="{BB962C8B-B14F-4D97-AF65-F5344CB8AC3E}">
        <p14:creationId xmlns:p14="http://schemas.microsoft.com/office/powerpoint/2010/main" val="390374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354D7-2674-D931-C0CF-49BC231BD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8B896-9A12-7849-2C90-A4EDA1B9C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A3C1C-8BCE-D770-50CC-10E0801A8738}"/>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6484EF33-7B6E-3109-C769-2BABD6608873}"/>
              </a:ext>
            </a:extLst>
          </p:cNvPr>
          <p:cNvSpPr>
            <a:spLocks noGrp="1"/>
          </p:cNvSpPr>
          <p:nvPr>
            <p:ph type="sldNum" sz="quarter" idx="5"/>
          </p:nvPr>
        </p:nvSpPr>
        <p:spPr/>
        <p:txBody>
          <a:bodyPr/>
          <a:lstStyle/>
          <a:p>
            <a:fld id="{47D62408-7C7E-4223-B736-8BFE671C7E68}" type="slidenum">
              <a:rPr lang="ca-ES" smtClean="0"/>
              <a:t>9</a:t>
            </a:fld>
            <a:endParaRPr lang="ca-ES"/>
          </a:p>
        </p:txBody>
      </p:sp>
    </p:spTree>
    <p:extLst>
      <p:ext uri="{BB962C8B-B14F-4D97-AF65-F5344CB8AC3E}">
        <p14:creationId xmlns:p14="http://schemas.microsoft.com/office/powerpoint/2010/main" val="2469379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14E8-D323-0976-7E9F-5C2395F151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a-ES"/>
          </a:p>
        </p:txBody>
      </p:sp>
      <p:sp>
        <p:nvSpPr>
          <p:cNvPr id="3" name="Subtitle 2">
            <a:extLst>
              <a:ext uri="{FF2B5EF4-FFF2-40B4-BE49-F238E27FC236}">
                <a16:creationId xmlns:a16="http://schemas.microsoft.com/office/drawing/2014/main" id="{6EB9646A-3E0C-2C92-A934-3973AA85F4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a-ES"/>
          </a:p>
        </p:txBody>
      </p:sp>
      <p:sp>
        <p:nvSpPr>
          <p:cNvPr id="4" name="Date Placeholder 3">
            <a:extLst>
              <a:ext uri="{FF2B5EF4-FFF2-40B4-BE49-F238E27FC236}">
                <a16:creationId xmlns:a16="http://schemas.microsoft.com/office/drawing/2014/main" id="{0DB21A15-A56A-C61F-F364-5CB3D93C988C}"/>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85E68BE3-80D8-FFF8-86CE-57CD983DD101}"/>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823241F0-7FC8-7ED9-7091-C4FF3C3EFABA}"/>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3797071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2269-6424-8895-7FE3-7BBE104BABB3}"/>
              </a:ext>
            </a:extLst>
          </p:cNvPr>
          <p:cNvSpPr>
            <a:spLocks noGrp="1"/>
          </p:cNvSpPr>
          <p:nvPr>
            <p:ph type="title"/>
          </p:nvPr>
        </p:nvSpPr>
        <p:spPr/>
        <p:txBody>
          <a:bodyPr/>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D07B3130-B937-4412-37A8-E8EDAD5D6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6DBC164D-CD1A-0C93-7260-86243AB9C3A0}"/>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B2091B74-0A64-2B26-D2FB-688FCD040914}"/>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8B0C2ABB-B231-C665-882B-7E3A991F6492}"/>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297181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EC437-E8A1-856E-090E-4A22A4F18B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C78DF25E-C91B-A615-674A-F10AF0CC3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840C5AB1-8D41-CAC5-52DE-4C1FD608305F}"/>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7AECBD93-9DEA-64E2-5E01-53E9DD01657D}"/>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9E6B028C-E8EC-A970-F115-B2E2F98DCAB8}"/>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45478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06DA-097E-10B6-12F2-8598B1F02179}"/>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2240736C-3398-A1A3-2FBE-825C5ACD5F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2C92F10B-B543-5EF3-E1D9-E68D7C164710}"/>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4D8CB79C-6E3A-84A1-B451-213DFF66E714}"/>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704F9019-1F3C-DB2C-1785-19CAA4FAD090}"/>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30748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8A50-AA1C-86D3-F15F-F150757428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a-ES"/>
          </a:p>
        </p:txBody>
      </p:sp>
      <p:sp>
        <p:nvSpPr>
          <p:cNvPr id="3" name="Text Placeholder 2">
            <a:extLst>
              <a:ext uri="{FF2B5EF4-FFF2-40B4-BE49-F238E27FC236}">
                <a16:creationId xmlns:a16="http://schemas.microsoft.com/office/drawing/2014/main" id="{C45C1D79-02E6-6202-83A4-E256116EE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B979-D5E9-3283-82BA-D57D69E00C73}"/>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FBAE7FE8-2A2E-29CD-0AA5-505AAB4F8087}"/>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6D719C2E-F504-814F-8C01-5192554D82C6}"/>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39440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B1C1-1ACC-43E9-1EBB-94866BD0AEEA}"/>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32403260-1A67-518B-5C65-39EB88DCC5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Content Placeholder 3">
            <a:extLst>
              <a:ext uri="{FF2B5EF4-FFF2-40B4-BE49-F238E27FC236}">
                <a16:creationId xmlns:a16="http://schemas.microsoft.com/office/drawing/2014/main" id="{21858B63-0C76-3A22-9EC3-D01285416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Date Placeholder 4">
            <a:extLst>
              <a:ext uri="{FF2B5EF4-FFF2-40B4-BE49-F238E27FC236}">
                <a16:creationId xmlns:a16="http://schemas.microsoft.com/office/drawing/2014/main" id="{A5BB5481-1FAF-A2BD-7DC5-44455F0843B5}"/>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6" name="Footer Placeholder 5">
            <a:extLst>
              <a:ext uri="{FF2B5EF4-FFF2-40B4-BE49-F238E27FC236}">
                <a16:creationId xmlns:a16="http://schemas.microsoft.com/office/drawing/2014/main" id="{7BBCA035-9FA9-435C-EB05-DF0BE0ED2857}"/>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576F36C4-284E-895B-6B59-1575744DCA6A}"/>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14877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2A0-6707-1E52-D699-50159648EADC}"/>
              </a:ext>
            </a:extLst>
          </p:cNvPr>
          <p:cNvSpPr>
            <a:spLocks noGrp="1"/>
          </p:cNvSpPr>
          <p:nvPr>
            <p:ph type="title"/>
          </p:nvPr>
        </p:nvSpPr>
        <p:spPr>
          <a:xfrm>
            <a:off x="839788" y="365125"/>
            <a:ext cx="10515600" cy="1325563"/>
          </a:xfrm>
        </p:spPr>
        <p:txBody>
          <a:bodyPr/>
          <a:lstStyle/>
          <a:p>
            <a:r>
              <a:rPr lang="en-US"/>
              <a:t>Click to edit Master title style</a:t>
            </a:r>
            <a:endParaRPr lang="ca-ES"/>
          </a:p>
        </p:txBody>
      </p:sp>
      <p:sp>
        <p:nvSpPr>
          <p:cNvPr id="3" name="Text Placeholder 2">
            <a:extLst>
              <a:ext uri="{FF2B5EF4-FFF2-40B4-BE49-F238E27FC236}">
                <a16:creationId xmlns:a16="http://schemas.microsoft.com/office/drawing/2014/main" id="{A4EE2792-09BF-DD6F-F19C-58059F6990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75ED76-A369-3A49-B7F4-53619298A2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Text Placeholder 4">
            <a:extLst>
              <a:ext uri="{FF2B5EF4-FFF2-40B4-BE49-F238E27FC236}">
                <a16:creationId xmlns:a16="http://schemas.microsoft.com/office/drawing/2014/main" id="{8B3940FB-1766-D54F-F015-CE076A8BF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43A1E7-75E0-87EE-208E-28371EA0DC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7" name="Date Placeholder 6">
            <a:extLst>
              <a:ext uri="{FF2B5EF4-FFF2-40B4-BE49-F238E27FC236}">
                <a16:creationId xmlns:a16="http://schemas.microsoft.com/office/drawing/2014/main" id="{85598393-418B-1A54-449B-8495580259EC}"/>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8" name="Footer Placeholder 7">
            <a:extLst>
              <a:ext uri="{FF2B5EF4-FFF2-40B4-BE49-F238E27FC236}">
                <a16:creationId xmlns:a16="http://schemas.microsoft.com/office/drawing/2014/main" id="{22AC304A-BEF1-B597-C815-BA22878418A0}"/>
              </a:ext>
            </a:extLst>
          </p:cNvPr>
          <p:cNvSpPr>
            <a:spLocks noGrp="1"/>
          </p:cNvSpPr>
          <p:nvPr>
            <p:ph type="ftr" sz="quarter" idx="11"/>
          </p:nvPr>
        </p:nvSpPr>
        <p:spPr/>
        <p:txBody>
          <a:bodyPr/>
          <a:lstStyle/>
          <a:p>
            <a:endParaRPr lang="ca-ES"/>
          </a:p>
        </p:txBody>
      </p:sp>
      <p:sp>
        <p:nvSpPr>
          <p:cNvPr id="9" name="Slide Number Placeholder 8">
            <a:extLst>
              <a:ext uri="{FF2B5EF4-FFF2-40B4-BE49-F238E27FC236}">
                <a16:creationId xmlns:a16="http://schemas.microsoft.com/office/drawing/2014/main" id="{97DD7294-2DDE-5DC5-0C45-1F85D4BB69DF}"/>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4014604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373C-658E-1787-81BE-2134D2F70422}"/>
              </a:ext>
            </a:extLst>
          </p:cNvPr>
          <p:cNvSpPr>
            <a:spLocks noGrp="1"/>
          </p:cNvSpPr>
          <p:nvPr>
            <p:ph type="title"/>
          </p:nvPr>
        </p:nvSpPr>
        <p:spPr/>
        <p:txBody>
          <a:bodyPr/>
          <a:lstStyle/>
          <a:p>
            <a:r>
              <a:rPr lang="en-US"/>
              <a:t>Click to edit Master title style</a:t>
            </a:r>
            <a:endParaRPr lang="ca-ES"/>
          </a:p>
        </p:txBody>
      </p:sp>
      <p:sp>
        <p:nvSpPr>
          <p:cNvPr id="3" name="Date Placeholder 2">
            <a:extLst>
              <a:ext uri="{FF2B5EF4-FFF2-40B4-BE49-F238E27FC236}">
                <a16:creationId xmlns:a16="http://schemas.microsoft.com/office/drawing/2014/main" id="{3D49C615-5EBE-FA75-CC1C-056681AB7A4C}"/>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4" name="Footer Placeholder 3">
            <a:extLst>
              <a:ext uri="{FF2B5EF4-FFF2-40B4-BE49-F238E27FC236}">
                <a16:creationId xmlns:a16="http://schemas.microsoft.com/office/drawing/2014/main" id="{C3DEEDB1-349B-42D2-1CA6-00C52D419DF0}"/>
              </a:ext>
            </a:extLst>
          </p:cNvPr>
          <p:cNvSpPr>
            <a:spLocks noGrp="1"/>
          </p:cNvSpPr>
          <p:nvPr>
            <p:ph type="ftr" sz="quarter" idx="11"/>
          </p:nvPr>
        </p:nvSpPr>
        <p:spPr/>
        <p:txBody>
          <a:bodyPr/>
          <a:lstStyle/>
          <a:p>
            <a:endParaRPr lang="ca-ES"/>
          </a:p>
        </p:txBody>
      </p:sp>
      <p:sp>
        <p:nvSpPr>
          <p:cNvPr id="5" name="Slide Number Placeholder 4">
            <a:extLst>
              <a:ext uri="{FF2B5EF4-FFF2-40B4-BE49-F238E27FC236}">
                <a16:creationId xmlns:a16="http://schemas.microsoft.com/office/drawing/2014/main" id="{BFC4FF84-B916-38DE-4B52-23CE8CB0FAA9}"/>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1437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E2EB52-0CAE-4D76-22C6-F1A0B27B2163}"/>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3" name="Footer Placeholder 2">
            <a:extLst>
              <a:ext uri="{FF2B5EF4-FFF2-40B4-BE49-F238E27FC236}">
                <a16:creationId xmlns:a16="http://schemas.microsoft.com/office/drawing/2014/main" id="{B73814EE-C2C0-06A9-EA0B-3F29C3ED97DE}"/>
              </a:ext>
            </a:extLst>
          </p:cNvPr>
          <p:cNvSpPr>
            <a:spLocks noGrp="1"/>
          </p:cNvSpPr>
          <p:nvPr>
            <p:ph type="ftr" sz="quarter" idx="11"/>
          </p:nvPr>
        </p:nvSpPr>
        <p:spPr/>
        <p:txBody>
          <a:bodyPr/>
          <a:lstStyle/>
          <a:p>
            <a:endParaRPr lang="ca-ES"/>
          </a:p>
        </p:txBody>
      </p:sp>
      <p:sp>
        <p:nvSpPr>
          <p:cNvPr id="4" name="Slide Number Placeholder 3">
            <a:extLst>
              <a:ext uri="{FF2B5EF4-FFF2-40B4-BE49-F238E27FC236}">
                <a16:creationId xmlns:a16="http://schemas.microsoft.com/office/drawing/2014/main" id="{92BF1100-B85C-A4FE-57FB-4F621D9739A0}"/>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516700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9133-67DD-3A45-BA10-27F2C9937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Content Placeholder 2">
            <a:extLst>
              <a:ext uri="{FF2B5EF4-FFF2-40B4-BE49-F238E27FC236}">
                <a16:creationId xmlns:a16="http://schemas.microsoft.com/office/drawing/2014/main" id="{06D1CF0D-105B-537F-CB65-99C56F9444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Text Placeholder 3">
            <a:extLst>
              <a:ext uri="{FF2B5EF4-FFF2-40B4-BE49-F238E27FC236}">
                <a16:creationId xmlns:a16="http://schemas.microsoft.com/office/drawing/2014/main" id="{2DE627C3-8976-AC58-9404-4732511C3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E52A1B-DA5B-3605-1501-7008DF588976}"/>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6" name="Footer Placeholder 5">
            <a:extLst>
              <a:ext uri="{FF2B5EF4-FFF2-40B4-BE49-F238E27FC236}">
                <a16:creationId xmlns:a16="http://schemas.microsoft.com/office/drawing/2014/main" id="{23634A8C-D2EA-0E48-BB80-A71FFD3A94D1}"/>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3A592B67-0F30-5282-C0F9-868CE06619A7}"/>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3190533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C1D8-54DC-2373-6B1D-2B827712E3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Picture Placeholder 2">
            <a:extLst>
              <a:ext uri="{FF2B5EF4-FFF2-40B4-BE49-F238E27FC236}">
                <a16:creationId xmlns:a16="http://schemas.microsoft.com/office/drawing/2014/main" id="{AED22867-B758-400A-9E08-607DDD42C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Text Placeholder 3">
            <a:extLst>
              <a:ext uri="{FF2B5EF4-FFF2-40B4-BE49-F238E27FC236}">
                <a16:creationId xmlns:a16="http://schemas.microsoft.com/office/drawing/2014/main" id="{08985C2B-27AD-DDED-0DEE-B278F8C9D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8B7E8-B463-403E-B346-F6AEC26F0F31}"/>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6" name="Footer Placeholder 5">
            <a:extLst>
              <a:ext uri="{FF2B5EF4-FFF2-40B4-BE49-F238E27FC236}">
                <a16:creationId xmlns:a16="http://schemas.microsoft.com/office/drawing/2014/main" id="{466A8017-53DE-B5E6-C5DE-DDD4A0CBE083}"/>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0AFCC4A7-A58D-7AC9-3738-0B918AEA951F}"/>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369908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4ABD2-761E-E211-ED4B-D5A8C8A07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a16="http://schemas.microsoft.com/office/drawing/2014/main" id="{58CFAEDA-B2D3-9ED4-6FD8-10340428B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621D79E9-F6FE-96A6-54E5-340E013C7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0B7951BA-CC5D-310C-465B-31EBE23C5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ca-ES"/>
          </a:p>
        </p:txBody>
      </p:sp>
      <p:sp>
        <p:nvSpPr>
          <p:cNvPr id="6" name="Slide Number Placeholder 5">
            <a:extLst>
              <a:ext uri="{FF2B5EF4-FFF2-40B4-BE49-F238E27FC236}">
                <a16:creationId xmlns:a16="http://schemas.microsoft.com/office/drawing/2014/main" id="{A86F6E3F-B1BE-696E-E32C-827460051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C90C32-3DBD-4E44-BDB8-C165F0D5EC00}" type="slidenum">
              <a:rPr lang="ca-ES" smtClean="0"/>
              <a:t>‹#›</a:t>
            </a:fld>
            <a:endParaRPr lang="ca-ES"/>
          </a:p>
        </p:txBody>
      </p:sp>
    </p:spTree>
    <p:extLst>
      <p:ext uri="{BB962C8B-B14F-4D97-AF65-F5344CB8AC3E}">
        <p14:creationId xmlns:p14="http://schemas.microsoft.com/office/powerpoint/2010/main" val="4232958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dots connected through lings to build a network">
            <a:extLst>
              <a:ext uri="{FF2B5EF4-FFF2-40B4-BE49-F238E27FC236}">
                <a16:creationId xmlns:a16="http://schemas.microsoft.com/office/drawing/2014/main" id="{89AD32FB-BB57-A27F-B5BF-B877E345E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0" y="683"/>
            <a:ext cx="12192000" cy="6856633"/>
          </a:xfrm>
          <a:prstGeom prst="rect">
            <a:avLst/>
          </a:prstGeom>
        </p:spPr>
      </p:pic>
      <p:sp>
        <p:nvSpPr>
          <p:cNvPr id="6" name="Rectangle: Rounded Corners 5">
            <a:extLst>
              <a:ext uri="{FF2B5EF4-FFF2-40B4-BE49-F238E27FC236}">
                <a16:creationId xmlns:a16="http://schemas.microsoft.com/office/drawing/2014/main" id="{2B0014FA-AD19-5049-9F20-FDC7E01C6FB0}"/>
              </a:ext>
            </a:extLst>
          </p:cNvPr>
          <p:cNvSpPr/>
          <p:nvPr/>
        </p:nvSpPr>
        <p:spPr>
          <a:xfrm>
            <a:off x="247650" y="254000"/>
            <a:ext cx="6007100" cy="6350000"/>
          </a:xfrm>
          <a:prstGeom prst="roundRect">
            <a:avLst>
              <a:gd name="adj" fmla="val 1974"/>
            </a:avLst>
          </a:prstGeom>
          <a:solidFill>
            <a:schemeClr val="bg1">
              <a:alpha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a:extLst>
              <a:ext uri="{FF2B5EF4-FFF2-40B4-BE49-F238E27FC236}">
                <a16:creationId xmlns:a16="http://schemas.microsoft.com/office/drawing/2014/main" id="{7849B757-F154-0924-3CEC-C5830D15ED3D}"/>
              </a:ext>
            </a:extLst>
          </p:cNvPr>
          <p:cNvSpPr txBox="1"/>
          <p:nvPr/>
        </p:nvSpPr>
        <p:spPr>
          <a:xfrm>
            <a:off x="396873" y="977900"/>
            <a:ext cx="5708650" cy="646331"/>
          </a:xfrm>
          <a:prstGeom prst="rect">
            <a:avLst/>
          </a:prstGeom>
          <a:noFill/>
        </p:spPr>
        <p:txBody>
          <a:bodyPr wrap="square" lIns="91440" tIns="45720" rIns="91440" bIns="45720" rtlCol="0" anchor="t">
            <a:spAutoFit/>
          </a:bodyPr>
          <a:lstStyle/>
          <a:p>
            <a:pPr algn="ctr"/>
            <a:r>
              <a:rPr lang="en-US" sz="3600" dirty="0">
                <a:latin typeface="Segoe UI Light"/>
                <a:cs typeface="Segoe UI Light"/>
              </a:rPr>
              <a:t>Complex Networks 2025</a:t>
            </a:r>
            <a:endParaRPr lang="en-US" sz="1600" noProof="0" dirty="0">
              <a:latin typeface="Segoe UI Light"/>
              <a:cs typeface="Segoe UI Light"/>
            </a:endParaRPr>
          </a:p>
        </p:txBody>
      </p:sp>
      <p:sp>
        <p:nvSpPr>
          <p:cNvPr id="8" name="TextBox 7">
            <a:extLst>
              <a:ext uri="{FF2B5EF4-FFF2-40B4-BE49-F238E27FC236}">
                <a16:creationId xmlns:a16="http://schemas.microsoft.com/office/drawing/2014/main" id="{89C4EBE7-D96A-E0CE-C570-FDE0487277CD}"/>
              </a:ext>
            </a:extLst>
          </p:cNvPr>
          <p:cNvSpPr txBox="1"/>
          <p:nvPr/>
        </p:nvSpPr>
        <p:spPr>
          <a:xfrm>
            <a:off x="592389" y="2106536"/>
            <a:ext cx="5305425" cy="2308324"/>
          </a:xfrm>
          <a:prstGeom prst="rect">
            <a:avLst/>
          </a:prstGeom>
          <a:noFill/>
        </p:spPr>
        <p:txBody>
          <a:bodyPr wrap="square" lIns="91440" tIns="45720" rIns="91440" bIns="45720" rtlCol="0" anchor="t">
            <a:spAutoFit/>
          </a:bodyPr>
          <a:lstStyle/>
          <a:p>
            <a:pPr algn="ctr"/>
            <a:r>
              <a:rPr lang="en-US" sz="3200" b="1" noProof="0" dirty="0">
                <a:latin typeface="Segoe UI Black"/>
                <a:ea typeface="Segoe UI Black"/>
              </a:rPr>
              <a:t>Task 1</a:t>
            </a:r>
          </a:p>
          <a:p>
            <a:pPr algn="ctr"/>
            <a:r>
              <a:rPr lang="en-US" sz="4000" b="1" dirty="0">
                <a:latin typeface="Segoe UI Black"/>
                <a:ea typeface="Segoe UI Black"/>
              </a:rPr>
              <a:t>Microscale and Macroscale Analysis</a:t>
            </a:r>
            <a:endParaRPr lang="en-US" sz="3200" b="1" dirty="0">
              <a:latin typeface="Segoe UI Black"/>
              <a:ea typeface="Segoe UI Black"/>
            </a:endParaRPr>
          </a:p>
          <a:p>
            <a:pPr algn="ctr"/>
            <a:endParaRPr lang="en-US" sz="3200" b="1" dirty="0">
              <a:latin typeface="Segoe UI Black"/>
              <a:ea typeface="Segoe UI Black"/>
            </a:endParaRPr>
          </a:p>
        </p:txBody>
      </p:sp>
      <p:sp>
        <p:nvSpPr>
          <p:cNvPr id="9" name="TextBox 8">
            <a:extLst>
              <a:ext uri="{FF2B5EF4-FFF2-40B4-BE49-F238E27FC236}">
                <a16:creationId xmlns:a16="http://schemas.microsoft.com/office/drawing/2014/main" id="{2FA21D9A-D222-D2E7-762D-DF632173CF51}"/>
              </a:ext>
            </a:extLst>
          </p:cNvPr>
          <p:cNvSpPr txBox="1"/>
          <p:nvPr/>
        </p:nvSpPr>
        <p:spPr>
          <a:xfrm>
            <a:off x="396873" y="4387769"/>
            <a:ext cx="5708650" cy="1261884"/>
          </a:xfrm>
          <a:prstGeom prst="rect">
            <a:avLst/>
          </a:prstGeom>
          <a:noFill/>
        </p:spPr>
        <p:txBody>
          <a:bodyPr wrap="square" rtlCol="0">
            <a:spAutoFit/>
          </a:bodyPr>
          <a:lstStyle/>
          <a:p>
            <a:pPr algn="ctr"/>
            <a:r>
              <a:rPr lang="en-US" noProof="0" dirty="0">
                <a:latin typeface="Segoe UI Semibold"/>
                <a:cs typeface="Segoe UI Semibold"/>
              </a:rPr>
              <a:t>Authors:</a:t>
            </a:r>
          </a:p>
          <a:p>
            <a:pPr algn="ctr"/>
            <a:r>
              <a:rPr lang="en-US" sz="2800" noProof="0" dirty="0">
                <a:latin typeface="Segoe UI Semibold"/>
                <a:cs typeface="Segoe UI Semibold"/>
              </a:rPr>
              <a:t>Marc Ballestero Ribó</a:t>
            </a:r>
          </a:p>
          <a:p>
            <a:pPr algn="ctr"/>
            <a:r>
              <a:rPr lang="en-US" sz="2800" noProof="0" dirty="0">
                <a:latin typeface="Segoe UI Semibold"/>
                <a:cs typeface="Segoe UI Semibold"/>
              </a:rPr>
              <a:t>Arnau </a:t>
            </a:r>
            <a:r>
              <a:rPr lang="en-US" sz="2800" noProof="0" dirty="0" err="1">
                <a:latin typeface="Segoe UI Semibold"/>
                <a:cs typeface="Segoe UI Semibold"/>
              </a:rPr>
              <a:t>Jutglar</a:t>
            </a:r>
            <a:r>
              <a:rPr lang="en-US" sz="2800" noProof="0" dirty="0">
                <a:latin typeface="Segoe UI Semibold"/>
                <a:cs typeface="Segoe UI Semibold"/>
              </a:rPr>
              <a:t> Puig</a:t>
            </a:r>
          </a:p>
        </p:txBody>
      </p:sp>
      <p:sp>
        <p:nvSpPr>
          <p:cNvPr id="10" name="TextBox 9">
            <a:extLst>
              <a:ext uri="{FF2B5EF4-FFF2-40B4-BE49-F238E27FC236}">
                <a16:creationId xmlns:a16="http://schemas.microsoft.com/office/drawing/2014/main" id="{E84716A0-3132-C031-A25F-4314BB9B789A}"/>
              </a:ext>
            </a:extLst>
          </p:cNvPr>
          <p:cNvSpPr txBox="1"/>
          <p:nvPr/>
        </p:nvSpPr>
        <p:spPr>
          <a:xfrm>
            <a:off x="341029" y="6104493"/>
            <a:ext cx="5801290" cy="369332"/>
          </a:xfrm>
          <a:prstGeom prst="rect">
            <a:avLst/>
          </a:prstGeom>
          <a:noFill/>
        </p:spPr>
        <p:txBody>
          <a:bodyPr wrap="square" lIns="91440" tIns="45720" rIns="91440" bIns="45720" rtlCol="0" anchor="t">
            <a:spAutoFit/>
          </a:bodyPr>
          <a:lstStyle/>
          <a:p>
            <a:pPr algn="ctr"/>
            <a:r>
              <a:rPr lang="en-US" dirty="0">
                <a:latin typeface="Segoe UI"/>
                <a:cs typeface="Segoe UI"/>
              </a:rPr>
              <a:t>Friday, April 25</a:t>
            </a:r>
            <a:r>
              <a:rPr lang="en-US" baseline="30000" dirty="0">
                <a:latin typeface="Segoe UI"/>
                <a:cs typeface="Segoe UI"/>
              </a:rPr>
              <a:t>th</a:t>
            </a:r>
            <a:r>
              <a:rPr lang="en-US" dirty="0">
                <a:latin typeface="Segoe UI"/>
                <a:cs typeface="Segoe UI"/>
              </a:rPr>
              <a:t>, 2025</a:t>
            </a:r>
            <a:endParaRPr lang="en-US" noProof="0" dirty="0">
              <a:latin typeface="Segoe UI"/>
              <a:cs typeface="Segoe UI"/>
            </a:endParaRPr>
          </a:p>
        </p:txBody>
      </p:sp>
    </p:spTree>
    <p:extLst>
      <p:ext uri="{BB962C8B-B14F-4D97-AF65-F5344CB8AC3E}">
        <p14:creationId xmlns:p14="http://schemas.microsoft.com/office/powerpoint/2010/main" val="1109147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0F888-D04F-C74D-D361-3C08A45C24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AFA6368-9C47-670C-8336-8298BC8E09A5}"/>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79AE2B9F-3643-712C-2314-27405F07BEA8}"/>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3</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08901740-E6DB-4C3E-C909-7BBD0F8B1453}"/>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Macroscale Analysis</a:t>
            </a:r>
            <a:endParaRPr lang="en-US" dirty="0"/>
          </a:p>
        </p:txBody>
      </p:sp>
      <p:sp>
        <p:nvSpPr>
          <p:cNvPr id="3" name="TextBox 5">
            <a:extLst>
              <a:ext uri="{FF2B5EF4-FFF2-40B4-BE49-F238E27FC236}">
                <a16:creationId xmlns:a16="http://schemas.microsoft.com/office/drawing/2014/main" id="{43E3B51D-9181-845A-16CF-65BB1DF2FEB1}"/>
              </a:ext>
            </a:extLst>
          </p:cNvPr>
          <p:cNvSpPr txBox="1"/>
          <p:nvPr/>
        </p:nvSpPr>
        <p:spPr>
          <a:xfrm>
            <a:off x="399980" y="1223233"/>
            <a:ext cx="11544440" cy="6263253"/>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computed the following </a:t>
            </a:r>
            <a:r>
              <a:rPr lang="en-US" sz="2400" b="1" dirty="0">
                <a:latin typeface="Segoe UI"/>
                <a:cs typeface="Segoe UI"/>
              </a:rPr>
              <a:t>macroscale measures</a:t>
            </a:r>
            <a:r>
              <a:rPr lang="en-US" sz="2400" dirty="0">
                <a:latin typeface="Segoe UI"/>
                <a:cs typeface="Segoe UI"/>
              </a:rPr>
              <a:t> for each airport (node) and each airline network:</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shortest path length.</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Diameter.</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Radius.</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clustering coefficient.</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number of triangles per node.</a:t>
            </a:r>
            <a:endParaRPr lang="en-US" b="1"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Transitivity coefficient.</a:t>
            </a:r>
          </a:p>
          <a:p>
            <a:pPr marL="800100" lvl="1" indent="-342900">
              <a:spcBef>
                <a:spcPts val="300"/>
              </a:spcBef>
              <a:spcAft>
                <a:spcPts val="300"/>
              </a:spcAft>
              <a:buFont typeface="Arial" panose="020B0604020202020204" pitchFamily="34" charset="0"/>
              <a:buChar char="•"/>
            </a:pPr>
            <a:endParaRPr lang="en-US" sz="2400" b="1" dirty="0">
              <a:latin typeface="Segoe UI"/>
              <a:cs typeface="Segoe UI"/>
            </a:endParaRPr>
          </a:p>
          <a:p>
            <a:pPr>
              <a:spcBef>
                <a:spcPts val="300"/>
              </a:spcBef>
              <a:spcAft>
                <a:spcPts val="300"/>
              </a:spcAft>
            </a:pPr>
            <a:r>
              <a:rPr lang="en-US" sz="2400" dirty="0">
                <a:latin typeface="Segoe UI"/>
                <a:cs typeface="Segoe UI"/>
              </a:rPr>
              <a:t>Moreover, we also computed the </a:t>
            </a:r>
            <a:r>
              <a:rPr lang="en-US" sz="2400" b="1" dirty="0">
                <a:latin typeface="Segoe UI"/>
                <a:cs typeface="Segoe UI"/>
              </a:rPr>
              <a:t>periphery </a:t>
            </a:r>
            <a:r>
              <a:rPr lang="en-US" sz="2400" dirty="0">
                <a:latin typeface="Segoe UI"/>
                <a:cs typeface="Segoe UI"/>
              </a:rPr>
              <a:t>of each</a:t>
            </a:r>
          </a:p>
          <a:p>
            <a:pPr>
              <a:spcBef>
                <a:spcPts val="300"/>
              </a:spcBef>
              <a:spcAft>
                <a:spcPts val="300"/>
              </a:spcAft>
            </a:pPr>
            <a:r>
              <a:rPr lang="en-US" sz="2400" dirty="0">
                <a:latin typeface="Segoe UI"/>
                <a:cs typeface="Segoe UI"/>
              </a:rPr>
              <a:t>network plus its </a:t>
            </a:r>
            <a:r>
              <a:rPr lang="en-US" sz="2400" b="1" dirty="0">
                <a:latin typeface="Segoe UI"/>
                <a:cs typeface="Segoe UI"/>
              </a:rPr>
              <a:t>degree distribution</a:t>
            </a:r>
            <a:r>
              <a:rPr lang="en-US" sz="2400" dirty="0">
                <a:latin typeface="Segoe UI"/>
                <a:cs typeface="Segoe UI"/>
              </a:rPr>
              <a:t>.</a:t>
            </a: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pic>
        <p:nvPicPr>
          <p:cNvPr id="7" name="Picture 12" descr="Proyecto Jupyter - Wikipedia, la enciclopedia libre">
            <a:extLst>
              <a:ext uri="{FF2B5EF4-FFF2-40B4-BE49-F238E27FC236}">
                <a16:creationId xmlns:a16="http://schemas.microsoft.com/office/drawing/2014/main" id="{9F4679CA-FA9A-EA7C-5E9F-193D90E8931D}"/>
              </a:ext>
            </a:extLst>
          </p:cNvPr>
          <p:cNvPicPr>
            <a:picLocks noChangeAspect="1"/>
          </p:cNvPicPr>
          <p:nvPr/>
        </p:nvPicPr>
        <p:blipFill>
          <a:blip r:embed="rId3"/>
          <a:stretch>
            <a:fillRect/>
          </a:stretch>
        </p:blipFill>
        <p:spPr>
          <a:xfrm>
            <a:off x="7943088" y="2769004"/>
            <a:ext cx="2407920" cy="2789682"/>
          </a:xfrm>
          <a:prstGeom prst="rect">
            <a:avLst/>
          </a:prstGeom>
        </p:spPr>
      </p:pic>
      <p:sp>
        <p:nvSpPr>
          <p:cNvPr id="9" name="TextBox 14">
            <a:extLst>
              <a:ext uri="{FF2B5EF4-FFF2-40B4-BE49-F238E27FC236}">
                <a16:creationId xmlns:a16="http://schemas.microsoft.com/office/drawing/2014/main" id="{75B9B2F9-194E-DCF0-D4E4-7632706AC713}"/>
              </a:ext>
            </a:extLst>
          </p:cNvPr>
          <p:cNvSpPr txBox="1"/>
          <p:nvPr/>
        </p:nvSpPr>
        <p:spPr>
          <a:xfrm>
            <a:off x="10359472" y="3425822"/>
            <a:ext cx="1598112" cy="1200329"/>
          </a:xfrm>
          <a:prstGeom prst="rect">
            <a:avLst/>
          </a:prstGeom>
          <a:noFill/>
        </p:spPr>
        <p:txBody>
          <a:bodyPr wrap="square" lIns="91440" tIns="45720" rIns="91440" bIns="45720" rtlCol="0" anchor="t">
            <a:spAutoFit/>
          </a:bodyPr>
          <a:lstStyle/>
          <a:p>
            <a:pPr algn="ctr"/>
            <a:r>
              <a:rPr lang="en-US"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25FB9221-3E15-EF80-3A55-09BA4EF8B7E1}"/>
              </a:ext>
            </a:extLst>
          </p:cNvPr>
          <p:cNvSpPr/>
          <p:nvPr/>
        </p:nvSpPr>
        <p:spPr>
          <a:xfrm>
            <a:off x="7771101" y="2703406"/>
            <a:ext cx="4196720" cy="2913484"/>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374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9C9C6-97EA-4CF5-7616-4885664DE2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9DFFB99-801F-8A55-87DB-734EDED2E915}"/>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D6DC3BFF-C453-098A-489B-D768EB313006}"/>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4</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43E59138-A54D-56BC-EF32-6E7F519A04FF}"/>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Conclusions</a:t>
            </a:r>
            <a:endParaRPr lang="en-US" dirty="0"/>
          </a:p>
        </p:txBody>
      </p:sp>
      <p:sp>
        <p:nvSpPr>
          <p:cNvPr id="3" name="TextBox 5">
            <a:extLst>
              <a:ext uri="{FF2B5EF4-FFF2-40B4-BE49-F238E27FC236}">
                <a16:creationId xmlns:a16="http://schemas.microsoft.com/office/drawing/2014/main" id="{155D90FE-658C-B483-05A0-5DD5808F37B3}"/>
              </a:ext>
            </a:extLst>
          </p:cNvPr>
          <p:cNvSpPr txBox="1"/>
          <p:nvPr/>
        </p:nvSpPr>
        <p:spPr>
          <a:xfrm>
            <a:off x="399980" y="1223233"/>
            <a:ext cx="11544440" cy="1569660"/>
          </a:xfrm>
          <a:prstGeom prst="rect">
            <a:avLst/>
          </a:prstGeom>
          <a:noFill/>
        </p:spPr>
        <p:txBody>
          <a:bodyPr wrap="square" lIns="91440" tIns="45720" rIns="91440" bIns="45720" rtlCol="0" anchor="t">
            <a:spAutoFit/>
          </a:bodyPr>
          <a:lstStyle/>
          <a:p>
            <a:r>
              <a:rPr lang="en-US" sz="2400" dirty="0">
                <a:latin typeface="Segoe UI"/>
                <a:cs typeface="Segoe UI"/>
              </a:rPr>
              <a:t>The air transport network is a natural network and follows the same patterns presented in class. It has high interpretability and can also be naturally visualized in geographical terms, making it suitable for applying the networks theory to a practical example, further strengthening our intuitive understanding of it.</a:t>
            </a:r>
          </a:p>
        </p:txBody>
      </p:sp>
    </p:spTree>
    <p:extLst>
      <p:ext uri="{BB962C8B-B14F-4D97-AF65-F5344CB8AC3E}">
        <p14:creationId xmlns:p14="http://schemas.microsoft.com/office/powerpoint/2010/main" val="2638830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4B7A-5E35-0C6A-2920-B16ECE87F739}"/>
            </a:ext>
          </a:extLst>
        </p:cNvPr>
        <p:cNvGrpSpPr/>
        <p:nvPr/>
      </p:nvGrpSpPr>
      <p:grpSpPr>
        <a:xfrm>
          <a:off x="0" y="0"/>
          <a:ext cx="0" cy="0"/>
          <a:chOff x="0" y="0"/>
          <a:chExt cx="0" cy="0"/>
        </a:xfrm>
      </p:grpSpPr>
      <p:pic>
        <p:nvPicPr>
          <p:cNvPr id="5" name="Picture 4" descr="Black dots connected through lings to build a network">
            <a:extLst>
              <a:ext uri="{FF2B5EF4-FFF2-40B4-BE49-F238E27FC236}">
                <a16:creationId xmlns:a16="http://schemas.microsoft.com/office/drawing/2014/main" id="{6EE5839F-286B-E110-1B06-A8CBE989A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15273" y="1367"/>
            <a:ext cx="12192000" cy="6856633"/>
          </a:xfrm>
          <a:prstGeom prst="rect">
            <a:avLst/>
          </a:prstGeom>
        </p:spPr>
      </p:pic>
      <p:sp>
        <p:nvSpPr>
          <p:cNvPr id="6" name="Rectangle: Rounded Corners 5">
            <a:extLst>
              <a:ext uri="{FF2B5EF4-FFF2-40B4-BE49-F238E27FC236}">
                <a16:creationId xmlns:a16="http://schemas.microsoft.com/office/drawing/2014/main" id="{6FCB7EB1-1FFC-EF53-DC9B-19C703B5D5DC}"/>
              </a:ext>
            </a:extLst>
          </p:cNvPr>
          <p:cNvSpPr/>
          <p:nvPr/>
        </p:nvSpPr>
        <p:spPr>
          <a:xfrm>
            <a:off x="247647" y="253999"/>
            <a:ext cx="6007100" cy="6350000"/>
          </a:xfrm>
          <a:prstGeom prst="roundRect">
            <a:avLst>
              <a:gd name="adj" fmla="val 1974"/>
            </a:avLst>
          </a:prstGeom>
          <a:solidFill>
            <a:schemeClr val="bg1">
              <a:alpha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a:extLst>
              <a:ext uri="{FF2B5EF4-FFF2-40B4-BE49-F238E27FC236}">
                <a16:creationId xmlns:a16="http://schemas.microsoft.com/office/drawing/2014/main" id="{46D4ED8F-DD88-5883-9AFD-AD708DCD7199}"/>
              </a:ext>
            </a:extLst>
          </p:cNvPr>
          <p:cNvSpPr txBox="1"/>
          <p:nvPr/>
        </p:nvSpPr>
        <p:spPr>
          <a:xfrm>
            <a:off x="396872" y="384175"/>
            <a:ext cx="5708650" cy="369332"/>
          </a:xfrm>
          <a:prstGeom prst="rect">
            <a:avLst/>
          </a:prstGeom>
          <a:noFill/>
        </p:spPr>
        <p:txBody>
          <a:bodyPr wrap="square" lIns="91440" tIns="45720" rIns="91440" bIns="45720" rtlCol="0" anchor="t">
            <a:spAutoFit/>
          </a:bodyPr>
          <a:lstStyle/>
          <a:p>
            <a:pPr algn="ctr"/>
            <a:r>
              <a:rPr lang="en-US" dirty="0">
                <a:latin typeface="Segoe UI Variable Display Semil"/>
              </a:rPr>
              <a:t>Complex Networks </a:t>
            </a:r>
            <a:r>
              <a:rPr lang="en-US" noProof="0" dirty="0">
                <a:latin typeface="Segoe UI Variable Display Semil"/>
              </a:rPr>
              <a:t>2025</a:t>
            </a:r>
            <a:endParaRPr lang="en-US" sz="1000" noProof="0" dirty="0"/>
          </a:p>
        </p:txBody>
      </p:sp>
      <p:sp>
        <p:nvSpPr>
          <p:cNvPr id="8" name="TextBox 7">
            <a:extLst>
              <a:ext uri="{FF2B5EF4-FFF2-40B4-BE49-F238E27FC236}">
                <a16:creationId xmlns:a16="http://schemas.microsoft.com/office/drawing/2014/main" id="{2108586E-B65D-5E5D-ED7B-E2EA04962EF0}"/>
              </a:ext>
            </a:extLst>
          </p:cNvPr>
          <p:cNvSpPr txBox="1"/>
          <p:nvPr/>
        </p:nvSpPr>
        <p:spPr>
          <a:xfrm>
            <a:off x="635281" y="853797"/>
            <a:ext cx="5305425" cy="738664"/>
          </a:xfrm>
          <a:prstGeom prst="rect">
            <a:avLst/>
          </a:prstGeom>
          <a:noFill/>
        </p:spPr>
        <p:txBody>
          <a:bodyPr wrap="square" lIns="91440" tIns="45720" rIns="91440" bIns="45720" rtlCol="0" anchor="t">
            <a:spAutoFit/>
          </a:bodyPr>
          <a:lstStyle/>
          <a:p>
            <a:pPr algn="ctr"/>
            <a:r>
              <a:rPr lang="en-US" b="1" noProof="0" dirty="0">
                <a:latin typeface="Segoe UI Variable Display Semil"/>
              </a:rPr>
              <a:t>Task 1</a:t>
            </a:r>
          </a:p>
          <a:p>
            <a:pPr algn="ctr"/>
            <a:r>
              <a:rPr lang="en-US" sz="2400" b="1" dirty="0">
                <a:latin typeface="Segoe UI Variable Display Semil"/>
              </a:rPr>
              <a:t>Microscale and Macroscale Analysis</a:t>
            </a:r>
            <a:endParaRPr lang="en-US" sz="2400"/>
          </a:p>
        </p:txBody>
      </p:sp>
      <p:sp>
        <p:nvSpPr>
          <p:cNvPr id="9" name="TextBox 8">
            <a:extLst>
              <a:ext uri="{FF2B5EF4-FFF2-40B4-BE49-F238E27FC236}">
                <a16:creationId xmlns:a16="http://schemas.microsoft.com/office/drawing/2014/main" id="{30C01A4D-81E0-5BC1-A7B1-A6E6422EE428}"/>
              </a:ext>
            </a:extLst>
          </p:cNvPr>
          <p:cNvSpPr txBox="1"/>
          <p:nvPr/>
        </p:nvSpPr>
        <p:spPr>
          <a:xfrm>
            <a:off x="433669" y="5202497"/>
            <a:ext cx="5708650" cy="923330"/>
          </a:xfrm>
          <a:prstGeom prst="rect">
            <a:avLst/>
          </a:prstGeom>
          <a:noFill/>
        </p:spPr>
        <p:txBody>
          <a:bodyPr wrap="square" rtlCol="0">
            <a:spAutoFit/>
          </a:bodyPr>
          <a:lstStyle/>
          <a:p>
            <a:pPr algn="ctr"/>
            <a:r>
              <a:rPr lang="en-US" sz="1400" noProof="0" dirty="0">
                <a:latin typeface="Segoe UI Variable Display Semil" pitchFamily="2" charset="0"/>
              </a:rPr>
              <a:t>Authors:</a:t>
            </a:r>
          </a:p>
          <a:p>
            <a:pPr algn="ctr"/>
            <a:r>
              <a:rPr lang="en-US" sz="2000" noProof="0" dirty="0">
                <a:latin typeface="Segoe UI Variable Display Semil" pitchFamily="2" charset="0"/>
              </a:rPr>
              <a:t>Marc Ballestero Ribó</a:t>
            </a:r>
          </a:p>
          <a:p>
            <a:pPr algn="ctr"/>
            <a:r>
              <a:rPr lang="en-US" sz="2000" noProof="0" dirty="0">
                <a:latin typeface="Segoe UI Variable Display Semil" pitchFamily="2" charset="0"/>
              </a:rPr>
              <a:t>Arnau </a:t>
            </a:r>
            <a:r>
              <a:rPr lang="en-US" sz="2000" noProof="0" dirty="0" err="1">
                <a:latin typeface="Segoe UI Variable Display Semil" pitchFamily="2" charset="0"/>
              </a:rPr>
              <a:t>Jutglar</a:t>
            </a:r>
            <a:r>
              <a:rPr lang="en-US" sz="2000" noProof="0" dirty="0">
                <a:latin typeface="Segoe UI Variable Display Semil" pitchFamily="2" charset="0"/>
              </a:rPr>
              <a:t> Puig</a:t>
            </a:r>
          </a:p>
        </p:txBody>
      </p:sp>
      <p:sp>
        <p:nvSpPr>
          <p:cNvPr id="10" name="TextBox 9">
            <a:extLst>
              <a:ext uri="{FF2B5EF4-FFF2-40B4-BE49-F238E27FC236}">
                <a16:creationId xmlns:a16="http://schemas.microsoft.com/office/drawing/2014/main" id="{369F300A-FEBE-D294-8E90-0C580BDBD4A9}"/>
              </a:ext>
            </a:extLst>
          </p:cNvPr>
          <p:cNvSpPr txBox="1"/>
          <p:nvPr/>
        </p:nvSpPr>
        <p:spPr>
          <a:xfrm>
            <a:off x="341029" y="6166048"/>
            <a:ext cx="5801290" cy="307777"/>
          </a:xfrm>
          <a:prstGeom prst="rect">
            <a:avLst/>
          </a:prstGeom>
          <a:noFill/>
        </p:spPr>
        <p:txBody>
          <a:bodyPr wrap="square" lIns="91440" tIns="45720" rIns="91440" bIns="45720" rtlCol="0" anchor="t">
            <a:spAutoFit/>
          </a:bodyPr>
          <a:lstStyle/>
          <a:p>
            <a:pPr algn="ctr"/>
            <a:r>
              <a:rPr lang="en-US" sz="1400" dirty="0">
                <a:latin typeface="Segoe UI Variable Display Semil"/>
              </a:rPr>
              <a:t>Friday, March 25</a:t>
            </a:r>
            <a:r>
              <a:rPr lang="en-US" sz="1400" baseline="30000" dirty="0">
                <a:latin typeface="Segoe UI Variable Display Semil"/>
              </a:rPr>
              <a:t>th</a:t>
            </a:r>
            <a:r>
              <a:rPr lang="en-US" sz="1400" dirty="0">
                <a:latin typeface="Segoe UI Variable Display Semil"/>
              </a:rPr>
              <a:t>, 2024</a:t>
            </a:r>
            <a:endParaRPr lang="en-US" sz="1400" noProof="0" dirty="0">
              <a:latin typeface="Segoe UI Variable Display Semil"/>
            </a:endParaRPr>
          </a:p>
        </p:txBody>
      </p:sp>
      <p:sp>
        <p:nvSpPr>
          <p:cNvPr id="2" name="TextBox 1">
            <a:extLst>
              <a:ext uri="{FF2B5EF4-FFF2-40B4-BE49-F238E27FC236}">
                <a16:creationId xmlns:a16="http://schemas.microsoft.com/office/drawing/2014/main" id="{E57161ED-0DF2-2EC1-4D59-87C83C8456E2}"/>
              </a:ext>
            </a:extLst>
          </p:cNvPr>
          <p:cNvSpPr txBox="1"/>
          <p:nvPr/>
        </p:nvSpPr>
        <p:spPr>
          <a:xfrm>
            <a:off x="635281" y="1859338"/>
            <a:ext cx="5305425" cy="3139321"/>
          </a:xfrm>
          <a:prstGeom prst="rect">
            <a:avLst/>
          </a:prstGeom>
          <a:noFill/>
        </p:spPr>
        <p:txBody>
          <a:bodyPr wrap="square" lIns="91440" tIns="45720" rIns="91440" bIns="45720" rtlCol="0" anchor="t">
            <a:spAutoFit/>
          </a:bodyPr>
          <a:lstStyle/>
          <a:p>
            <a:pPr algn="ctr"/>
            <a:r>
              <a:rPr lang="en-US" sz="6600" b="1" dirty="0">
                <a:latin typeface="Segoe UI Black" panose="020B0A02040204020203" pitchFamily="34" charset="0"/>
                <a:ea typeface="Segoe UI Black" panose="020B0A02040204020203" pitchFamily="34" charset="0"/>
              </a:rPr>
              <a:t>Thanks for your Attention!</a:t>
            </a:r>
            <a:endParaRPr lang="en-US" sz="6600" b="1" noProof="0" dirty="0">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B310B094-4C50-0E4D-58F6-64CDC2829082}"/>
              </a:ext>
            </a:extLst>
          </p:cNvPr>
          <p:cNvPicPr>
            <a:picLocks noChangeAspect="1"/>
          </p:cNvPicPr>
          <p:nvPr/>
        </p:nvPicPr>
        <p:blipFill>
          <a:blip r:embed="rId4"/>
          <a:stretch>
            <a:fillRect/>
          </a:stretch>
        </p:blipFill>
        <p:spPr>
          <a:xfrm>
            <a:off x="7645826" y="2381050"/>
            <a:ext cx="3458436" cy="3469398"/>
          </a:xfrm>
          <a:prstGeom prst="rect">
            <a:avLst/>
          </a:prstGeom>
        </p:spPr>
      </p:pic>
      <p:sp>
        <p:nvSpPr>
          <p:cNvPr id="11" name="TextBox 10">
            <a:extLst>
              <a:ext uri="{FF2B5EF4-FFF2-40B4-BE49-F238E27FC236}">
                <a16:creationId xmlns:a16="http://schemas.microsoft.com/office/drawing/2014/main" id="{E6B9DC6C-59AA-79D0-0B9D-78E08C6A9A8D}"/>
              </a:ext>
            </a:extLst>
          </p:cNvPr>
          <p:cNvSpPr txBox="1"/>
          <p:nvPr/>
        </p:nvSpPr>
        <p:spPr>
          <a:xfrm>
            <a:off x="6784038" y="1284684"/>
            <a:ext cx="5305425" cy="923330"/>
          </a:xfrm>
          <a:prstGeom prst="rect">
            <a:avLst/>
          </a:prstGeom>
          <a:noFill/>
        </p:spPr>
        <p:txBody>
          <a:bodyPr wrap="square" lIns="91440" tIns="45720" rIns="91440" bIns="45720" rtlCol="0" anchor="t">
            <a:spAutoFit/>
          </a:bodyPr>
          <a:lstStyle/>
          <a:p>
            <a:pPr algn="ctr"/>
            <a:r>
              <a:rPr lang="en-US" sz="5400" b="1" dirty="0">
                <a:highlight>
                  <a:srgbClr val="97A3CD"/>
                </a:highlight>
                <a:latin typeface="Segoe UI Black" panose="020B0A02040204020203" pitchFamily="34" charset="0"/>
                <a:ea typeface="Segoe UI Black" panose="020B0A02040204020203" pitchFamily="34" charset="0"/>
              </a:rPr>
              <a:t>Any questions?</a:t>
            </a:r>
            <a:endParaRPr lang="en-US" sz="5400" b="1" noProof="0" dirty="0">
              <a:highlight>
                <a:srgbClr val="97A3CD"/>
              </a:highligh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203297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BD99A-212E-8169-BE62-D643915970AB}"/>
            </a:ext>
          </a:extLst>
        </p:cNvPr>
        <p:cNvGrpSpPr/>
        <p:nvPr/>
      </p:nvGrpSpPr>
      <p:grpSpPr>
        <a:xfrm>
          <a:off x="0" y="0"/>
          <a:ext cx="0" cy="0"/>
          <a:chOff x="0" y="0"/>
          <a:chExt cx="0" cy="0"/>
        </a:xfrm>
      </p:grpSpPr>
      <p:pic>
        <p:nvPicPr>
          <p:cNvPr id="5" name="Picture 4" descr="Black dots connected through lings to build a network">
            <a:extLst>
              <a:ext uri="{FF2B5EF4-FFF2-40B4-BE49-F238E27FC236}">
                <a16:creationId xmlns:a16="http://schemas.microsoft.com/office/drawing/2014/main" id="{8B90D400-9E57-E295-E8BF-8124A4014C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0" y="683"/>
            <a:ext cx="12192000" cy="6856633"/>
          </a:xfrm>
          <a:prstGeom prst="rect">
            <a:avLst/>
          </a:prstGeom>
        </p:spPr>
      </p:pic>
      <p:sp>
        <p:nvSpPr>
          <p:cNvPr id="6" name="Rectangle: Rounded Corners 5">
            <a:extLst>
              <a:ext uri="{FF2B5EF4-FFF2-40B4-BE49-F238E27FC236}">
                <a16:creationId xmlns:a16="http://schemas.microsoft.com/office/drawing/2014/main" id="{65C71FBB-44BA-195F-D4B7-93BBD5DB5BE9}"/>
              </a:ext>
            </a:extLst>
          </p:cNvPr>
          <p:cNvSpPr/>
          <p:nvPr/>
        </p:nvSpPr>
        <p:spPr>
          <a:xfrm>
            <a:off x="6096000" y="-1"/>
            <a:ext cx="6096000" cy="6550223"/>
          </a:xfrm>
          <a:prstGeom prst="roundRect">
            <a:avLst>
              <a:gd name="adj" fmla="val 0"/>
            </a:avLst>
          </a:prstGeom>
          <a:solidFill>
            <a:schemeClr val="bg1">
              <a:alpha val="9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25607653-D295-7E66-491E-D821FE1B4E43}"/>
              </a:ext>
            </a:extLst>
          </p:cNvPr>
          <p:cNvSpPr/>
          <p:nvPr/>
        </p:nvSpPr>
        <p:spPr>
          <a:xfrm>
            <a:off x="-1" y="1"/>
            <a:ext cx="6095999" cy="6550222"/>
          </a:xfrm>
          <a:prstGeom prst="roundRect">
            <a:avLst>
              <a:gd name="adj" fmla="val 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0" name="Straight Connector 39">
            <a:extLst>
              <a:ext uri="{FF2B5EF4-FFF2-40B4-BE49-F238E27FC236}">
                <a16:creationId xmlns:a16="http://schemas.microsoft.com/office/drawing/2014/main" id="{B22C96D0-D9BD-6DC6-DAA0-90934FE1063B}"/>
              </a:ext>
            </a:extLst>
          </p:cNvPr>
          <p:cNvCxnSpPr>
            <a:cxnSpLocks/>
          </p:cNvCxnSpPr>
          <p:nvPr/>
        </p:nvCxnSpPr>
        <p:spPr>
          <a:xfrm>
            <a:off x="6090019" y="-2"/>
            <a:ext cx="5982" cy="655022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A3E5437-2F4C-47E5-C3BA-264BF0E201BC}"/>
              </a:ext>
            </a:extLst>
          </p:cNvPr>
          <p:cNvSpPr>
            <a:spLocks noChangeAspect="1"/>
          </p:cNvSpPr>
          <p:nvPr/>
        </p:nvSpPr>
        <p:spPr>
          <a:xfrm>
            <a:off x="5462134" y="289331"/>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D2B89CEA-6BE6-5420-1B0F-E31C5BC7EDEB}"/>
              </a:ext>
            </a:extLst>
          </p:cNvPr>
          <p:cNvSpPr txBox="1"/>
          <p:nvPr/>
        </p:nvSpPr>
        <p:spPr>
          <a:xfrm>
            <a:off x="7054512" y="615344"/>
            <a:ext cx="5133789" cy="584775"/>
          </a:xfrm>
          <a:prstGeom prst="rect">
            <a:avLst/>
          </a:prstGeom>
          <a:noFill/>
        </p:spPr>
        <p:txBody>
          <a:bodyPr wrap="square" lIns="91440" tIns="45720" rIns="91440" bIns="45720" rtlCol="0" anchor="t">
            <a:spAutoFit/>
          </a:bodyPr>
          <a:lstStyle/>
          <a:p>
            <a:r>
              <a:rPr lang="en-US" sz="3200" dirty="0">
                <a:latin typeface="Segoe UI Semibold"/>
                <a:cs typeface="Segoe UI Semibold"/>
              </a:rPr>
              <a:t>Network Description</a:t>
            </a:r>
          </a:p>
        </p:txBody>
      </p:sp>
      <p:sp>
        <p:nvSpPr>
          <p:cNvPr id="37" name="Oval 36">
            <a:extLst>
              <a:ext uri="{FF2B5EF4-FFF2-40B4-BE49-F238E27FC236}">
                <a16:creationId xmlns:a16="http://schemas.microsoft.com/office/drawing/2014/main" id="{80CC0519-E69F-AD13-56F8-DE300F640DDA}"/>
              </a:ext>
            </a:extLst>
          </p:cNvPr>
          <p:cNvSpPr>
            <a:spLocks noChangeAspect="1"/>
          </p:cNvSpPr>
          <p:nvPr/>
        </p:nvSpPr>
        <p:spPr>
          <a:xfrm>
            <a:off x="5476930" y="1826041"/>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2</a:t>
            </a:r>
          </a:p>
        </p:txBody>
      </p:sp>
      <p:sp>
        <p:nvSpPr>
          <p:cNvPr id="38" name="Oval 37">
            <a:extLst>
              <a:ext uri="{FF2B5EF4-FFF2-40B4-BE49-F238E27FC236}">
                <a16:creationId xmlns:a16="http://schemas.microsoft.com/office/drawing/2014/main" id="{3943FA7D-4BB1-DE6F-BE83-16F4B8064509}"/>
              </a:ext>
            </a:extLst>
          </p:cNvPr>
          <p:cNvSpPr>
            <a:spLocks noChangeAspect="1"/>
          </p:cNvSpPr>
          <p:nvPr/>
        </p:nvSpPr>
        <p:spPr>
          <a:xfrm>
            <a:off x="5476930" y="3430249"/>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3</a:t>
            </a:r>
          </a:p>
        </p:txBody>
      </p:sp>
      <p:grpSp>
        <p:nvGrpSpPr>
          <p:cNvPr id="3" name="Group 2">
            <a:extLst>
              <a:ext uri="{FF2B5EF4-FFF2-40B4-BE49-F238E27FC236}">
                <a16:creationId xmlns:a16="http://schemas.microsoft.com/office/drawing/2014/main" id="{D8B3BA37-9D06-4F9D-A24A-D5E87AA5FF8B}"/>
              </a:ext>
            </a:extLst>
          </p:cNvPr>
          <p:cNvGrpSpPr/>
          <p:nvPr/>
        </p:nvGrpSpPr>
        <p:grpSpPr>
          <a:xfrm>
            <a:off x="642678" y="2167101"/>
            <a:ext cx="4523916" cy="1981900"/>
            <a:chOff x="731454" y="2004344"/>
            <a:chExt cx="4523916" cy="1981900"/>
          </a:xfrm>
        </p:grpSpPr>
        <p:sp>
          <p:nvSpPr>
            <p:cNvPr id="22" name="TextBox 21">
              <a:extLst>
                <a:ext uri="{FF2B5EF4-FFF2-40B4-BE49-F238E27FC236}">
                  <a16:creationId xmlns:a16="http://schemas.microsoft.com/office/drawing/2014/main" id="{7C3185C7-21D8-ECE7-9B6F-7E7FDBD8D1E7}"/>
                </a:ext>
              </a:extLst>
            </p:cNvPr>
            <p:cNvSpPr txBox="1"/>
            <p:nvPr/>
          </p:nvSpPr>
          <p:spPr>
            <a:xfrm>
              <a:off x="755055" y="2785915"/>
              <a:ext cx="4483735" cy="1200329"/>
            </a:xfrm>
            <a:prstGeom prst="rect">
              <a:avLst/>
            </a:prstGeom>
            <a:noFill/>
          </p:spPr>
          <p:txBody>
            <a:bodyPr wrap="square" rtlCol="0">
              <a:spAutoFit/>
            </a:bodyPr>
            <a:lstStyle/>
            <a:p>
              <a:pPr algn="ctr"/>
              <a:r>
                <a:rPr lang="en-US" sz="7200" noProof="0" dirty="0">
                  <a:latin typeface="Segoe UI Semibold"/>
                  <a:cs typeface="Segoe UI Semibold"/>
                </a:rPr>
                <a:t>Summary</a:t>
              </a:r>
            </a:p>
          </p:txBody>
        </p:sp>
        <p:sp>
          <p:nvSpPr>
            <p:cNvPr id="23" name="TextBox 22">
              <a:extLst>
                <a:ext uri="{FF2B5EF4-FFF2-40B4-BE49-F238E27FC236}">
                  <a16:creationId xmlns:a16="http://schemas.microsoft.com/office/drawing/2014/main" id="{3A7893B0-292E-F9C6-FC8E-8C9D110EF71F}"/>
                </a:ext>
              </a:extLst>
            </p:cNvPr>
            <p:cNvSpPr txBox="1"/>
            <p:nvPr/>
          </p:nvSpPr>
          <p:spPr>
            <a:xfrm>
              <a:off x="823255" y="2004344"/>
              <a:ext cx="4341576" cy="707886"/>
            </a:xfrm>
            <a:prstGeom prst="rect">
              <a:avLst/>
            </a:prstGeom>
            <a:noFill/>
          </p:spPr>
          <p:txBody>
            <a:bodyPr wrap="square" lIns="91440" tIns="45720" rIns="91440" bIns="45720" rtlCol="0" anchor="t">
              <a:spAutoFit/>
            </a:bodyPr>
            <a:lstStyle/>
            <a:p>
              <a:pPr algn="ctr"/>
              <a:r>
                <a:rPr lang="en-US" sz="2000" noProof="0" dirty="0">
                  <a:latin typeface="Segoe UI Semilight"/>
                  <a:cs typeface="Segoe UI Semilight"/>
                </a:rPr>
                <a:t>Task </a:t>
              </a:r>
              <a:r>
                <a:rPr lang="en-US" sz="2000" dirty="0">
                  <a:latin typeface="Segoe UI Semilight"/>
                  <a:cs typeface="Segoe UI Semilight"/>
                </a:rPr>
                <a:t>1</a:t>
              </a:r>
              <a:endParaRPr lang="en-US" dirty="0"/>
            </a:p>
            <a:p>
              <a:pPr algn="ctr"/>
              <a:r>
                <a:rPr lang="en-US" sz="2000" dirty="0">
                  <a:latin typeface="Segoe UI Semilight"/>
                  <a:cs typeface="Segoe UI Semilight"/>
                </a:rPr>
                <a:t>Microscale and Macroscale Analysis</a:t>
              </a:r>
              <a:endParaRPr lang="en-US"/>
            </a:p>
          </p:txBody>
        </p:sp>
        <p:cxnSp>
          <p:nvCxnSpPr>
            <p:cNvPr id="2" name="Straight Connector 1">
              <a:extLst>
                <a:ext uri="{FF2B5EF4-FFF2-40B4-BE49-F238E27FC236}">
                  <a16:creationId xmlns:a16="http://schemas.microsoft.com/office/drawing/2014/main" id="{2DFE99FE-82D4-D422-4272-B226C24F47E0}"/>
                </a:ext>
              </a:extLst>
            </p:cNvPr>
            <p:cNvCxnSpPr>
              <a:cxnSpLocks/>
            </p:cNvCxnSpPr>
            <p:nvPr/>
          </p:nvCxnSpPr>
          <p:spPr>
            <a:xfrm>
              <a:off x="731454" y="2751809"/>
              <a:ext cx="4523916" cy="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DE4D94B6-FD1C-B691-419E-92AAE3D5FD89}"/>
              </a:ext>
            </a:extLst>
          </p:cNvPr>
          <p:cNvSpPr txBox="1"/>
          <p:nvPr/>
        </p:nvSpPr>
        <p:spPr>
          <a:xfrm>
            <a:off x="1" y="6550222"/>
            <a:ext cx="12191999" cy="338554"/>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4" name="Oval 3">
            <a:extLst>
              <a:ext uri="{FF2B5EF4-FFF2-40B4-BE49-F238E27FC236}">
                <a16:creationId xmlns:a16="http://schemas.microsoft.com/office/drawing/2014/main" id="{099AFB4B-1715-A0BC-9019-B4ABEFAFC864}"/>
              </a:ext>
            </a:extLst>
          </p:cNvPr>
          <p:cNvSpPr>
            <a:spLocks noChangeAspect="1"/>
          </p:cNvSpPr>
          <p:nvPr/>
        </p:nvSpPr>
        <p:spPr>
          <a:xfrm>
            <a:off x="5476930" y="5020832"/>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4</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8" name="TextBox 7">
            <a:extLst>
              <a:ext uri="{FF2B5EF4-FFF2-40B4-BE49-F238E27FC236}">
                <a16:creationId xmlns:a16="http://schemas.microsoft.com/office/drawing/2014/main" id="{8488A8CC-4227-2E7D-86C6-706ACA9EF153}"/>
              </a:ext>
            </a:extLst>
          </p:cNvPr>
          <p:cNvSpPr txBox="1"/>
          <p:nvPr/>
        </p:nvSpPr>
        <p:spPr>
          <a:xfrm>
            <a:off x="7061910" y="2154140"/>
            <a:ext cx="5133789" cy="584775"/>
          </a:xfrm>
          <a:prstGeom prst="rect">
            <a:avLst/>
          </a:prstGeom>
          <a:noFill/>
        </p:spPr>
        <p:txBody>
          <a:bodyPr wrap="square" lIns="91440" tIns="45720" rIns="91440" bIns="45720" rtlCol="0" anchor="t">
            <a:spAutoFit/>
          </a:bodyPr>
          <a:lstStyle/>
          <a:p>
            <a:r>
              <a:rPr lang="en-US" sz="3200">
                <a:latin typeface="Segoe UI Semibold"/>
                <a:cs typeface="Segoe UI Semibold"/>
              </a:rPr>
              <a:t>Microscale Analysis</a:t>
            </a:r>
            <a:endParaRPr lang="en-US"/>
          </a:p>
        </p:txBody>
      </p:sp>
      <p:sp>
        <p:nvSpPr>
          <p:cNvPr id="9" name="TextBox 8">
            <a:extLst>
              <a:ext uri="{FF2B5EF4-FFF2-40B4-BE49-F238E27FC236}">
                <a16:creationId xmlns:a16="http://schemas.microsoft.com/office/drawing/2014/main" id="{D8B11D58-B09B-3DB2-FFFD-979A25D73A49}"/>
              </a:ext>
            </a:extLst>
          </p:cNvPr>
          <p:cNvSpPr txBox="1"/>
          <p:nvPr/>
        </p:nvSpPr>
        <p:spPr>
          <a:xfrm>
            <a:off x="7054512" y="3752120"/>
            <a:ext cx="5133789" cy="584775"/>
          </a:xfrm>
          <a:prstGeom prst="rect">
            <a:avLst/>
          </a:prstGeom>
          <a:noFill/>
        </p:spPr>
        <p:txBody>
          <a:bodyPr wrap="square" lIns="91440" tIns="45720" rIns="91440" bIns="45720" rtlCol="0" anchor="t">
            <a:spAutoFit/>
          </a:bodyPr>
          <a:lstStyle/>
          <a:p>
            <a:r>
              <a:rPr lang="en-US" sz="3200" dirty="0">
                <a:latin typeface="Segoe UI Semibold"/>
                <a:cs typeface="Segoe UI Semibold"/>
              </a:rPr>
              <a:t>Macroscale Analysis</a:t>
            </a:r>
            <a:endParaRPr lang="en-US" dirty="0"/>
          </a:p>
        </p:txBody>
      </p:sp>
      <p:sp>
        <p:nvSpPr>
          <p:cNvPr id="10" name="TextBox 9">
            <a:extLst>
              <a:ext uri="{FF2B5EF4-FFF2-40B4-BE49-F238E27FC236}">
                <a16:creationId xmlns:a16="http://schemas.microsoft.com/office/drawing/2014/main" id="{F77CBDE6-8EA5-81BE-C605-ECF7F64C7F79}"/>
              </a:ext>
            </a:extLst>
          </p:cNvPr>
          <p:cNvSpPr txBox="1"/>
          <p:nvPr/>
        </p:nvSpPr>
        <p:spPr>
          <a:xfrm>
            <a:off x="7061910" y="5342702"/>
            <a:ext cx="5133789" cy="584775"/>
          </a:xfrm>
          <a:prstGeom prst="rect">
            <a:avLst/>
          </a:prstGeom>
          <a:noFill/>
        </p:spPr>
        <p:txBody>
          <a:bodyPr wrap="square" lIns="91440" tIns="45720" rIns="91440" bIns="45720" rtlCol="0" anchor="t">
            <a:spAutoFit/>
          </a:bodyPr>
          <a:lstStyle/>
          <a:p>
            <a:r>
              <a:rPr lang="en-US" sz="3200" dirty="0">
                <a:latin typeface="Segoe UI Semibold"/>
                <a:cs typeface="Segoe UI Semibold"/>
              </a:rPr>
              <a:t>Conclusions</a:t>
            </a:r>
            <a:endParaRPr lang="en-US" dirty="0"/>
          </a:p>
        </p:txBody>
      </p:sp>
    </p:spTree>
    <p:extLst>
      <p:ext uri="{BB962C8B-B14F-4D97-AF65-F5344CB8AC3E}">
        <p14:creationId xmlns:p14="http://schemas.microsoft.com/office/powerpoint/2010/main" val="1341404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9A3FB-72CF-D765-325B-ADED2B4F08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CE4E8EA-0B2E-3F7A-A34E-0D432D1DE6FB}"/>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3A62E1FD-8282-FFED-481F-5C90F07B68D2}"/>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E260BCC5-EEBB-5697-415A-5EF708E1A21C}"/>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3243CA5B-6806-0E2E-9291-7FAE79583A02}"/>
              </a:ext>
            </a:extLst>
          </p:cNvPr>
          <p:cNvSpPr txBox="1"/>
          <p:nvPr/>
        </p:nvSpPr>
        <p:spPr>
          <a:xfrm>
            <a:off x="460940" y="1015969"/>
            <a:ext cx="11270120" cy="2400657"/>
          </a:xfrm>
          <a:prstGeom prst="rect">
            <a:avLst/>
          </a:prstGeom>
          <a:noFill/>
        </p:spPr>
        <p:txBody>
          <a:bodyPr wrap="square" lIns="91440" tIns="45720" rIns="91440" bIns="45720" rtlCol="0" anchor="t">
            <a:spAutoFit/>
          </a:bodyPr>
          <a:lstStyle/>
          <a:p>
            <a:pPr marL="342900" indent="-342900">
              <a:spcBef>
                <a:spcPts val="600"/>
              </a:spcBef>
              <a:spcAft>
                <a:spcPts val="600"/>
              </a:spcAft>
              <a:buFont typeface="Arial" panose="020B0604020202020204" pitchFamily="34" charset="0"/>
              <a:buChar char="•"/>
            </a:pPr>
            <a:r>
              <a:rPr lang="en-US" sz="2400" noProof="0" dirty="0">
                <a:latin typeface="Segoe UI"/>
                <a:cs typeface="Segoe UI"/>
              </a:rPr>
              <a:t>We</a:t>
            </a:r>
            <a:r>
              <a:rPr lang="en-US" sz="2400" dirty="0">
                <a:latin typeface="Segoe UI"/>
                <a:cs typeface="Segoe UI"/>
              </a:rPr>
              <a:t> have been working with the </a:t>
            </a:r>
            <a:r>
              <a:rPr lang="en-US" sz="2400" b="1" dirty="0">
                <a:latin typeface="Segoe UI"/>
                <a:cs typeface="Segoe UI"/>
              </a:rPr>
              <a:t>Air Transportation Multiplex Dataset</a:t>
            </a:r>
            <a:r>
              <a:rPr lang="en-US" sz="2400" dirty="0">
                <a:latin typeface="Segoe UI"/>
                <a:cs typeface="Segoe UI"/>
              </a:rPr>
              <a:t>.</a:t>
            </a:r>
            <a:endParaRPr lang="en-US"/>
          </a:p>
          <a:p>
            <a:pPr marL="800100" indent="-342900">
              <a:spcBef>
                <a:spcPts val="600"/>
              </a:spcBef>
              <a:spcAft>
                <a:spcPts val="600"/>
              </a:spcAft>
              <a:buFont typeface="Arial" panose="020B0604020202020204" pitchFamily="34" charset="0"/>
              <a:buChar char="•"/>
            </a:pPr>
            <a:r>
              <a:rPr lang="en-US" sz="2400" dirty="0">
                <a:latin typeface="Segoe UI"/>
                <a:cs typeface="Segoe UI"/>
              </a:rPr>
              <a:t>Airline routes among European airports, where each of the 37 edge types represents </a:t>
            </a:r>
            <a:r>
              <a:rPr lang="en-US" sz="2400" b="1" dirty="0">
                <a:latin typeface="Segoe UI"/>
                <a:cs typeface="Segoe UI"/>
              </a:rPr>
              <a:t>routes </a:t>
            </a:r>
            <a:r>
              <a:rPr lang="en-US" sz="2400" dirty="0">
                <a:latin typeface="Segoe UI"/>
                <a:cs typeface="Segoe UI"/>
              </a:rPr>
              <a:t>by a different airline.</a:t>
            </a:r>
          </a:p>
          <a:p>
            <a:pPr marL="800100" indent="-342900">
              <a:spcBef>
                <a:spcPts val="600"/>
              </a:spcBef>
              <a:spcAft>
                <a:spcPts val="600"/>
              </a:spcAft>
              <a:buFont typeface="Arial" panose="020B0604020202020204" pitchFamily="34" charset="0"/>
              <a:buChar char="•"/>
            </a:pPr>
            <a:r>
              <a:rPr lang="en-US" sz="2400" b="1" dirty="0">
                <a:latin typeface="Segoe UI"/>
                <a:cs typeface="Segoe UI"/>
              </a:rPr>
              <a:t>Undirected, unweighted, multiplex network</a:t>
            </a:r>
            <a:r>
              <a:rPr lang="en-US" sz="2400" dirty="0">
                <a:latin typeface="Segoe UI"/>
                <a:cs typeface="Segoe UI"/>
              </a:rPr>
              <a:t>.</a:t>
            </a:r>
          </a:p>
          <a:p>
            <a:pPr marL="800100" lvl="1" indent="-342900">
              <a:spcBef>
                <a:spcPts val="600"/>
              </a:spcBef>
              <a:spcAft>
                <a:spcPts val="600"/>
              </a:spcAft>
              <a:buFont typeface="Courier New" panose="020B0604020202020204" pitchFamily="34" charset="0"/>
              <a:buChar char="o"/>
            </a:pPr>
            <a:endParaRPr lang="en-US" sz="2400" dirty="0">
              <a:latin typeface="Segoe UI"/>
              <a:cs typeface="Segoe UI"/>
            </a:endParaRPr>
          </a:p>
        </p:txBody>
      </p:sp>
    </p:spTree>
    <p:extLst>
      <p:ext uri="{BB962C8B-B14F-4D97-AF65-F5344CB8AC3E}">
        <p14:creationId xmlns:p14="http://schemas.microsoft.com/office/powerpoint/2010/main" val="2914105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C1411-81C5-42D9-880C-FCE47AE451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627017A-FBEB-48AD-141D-A742A37AC40A}"/>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212D4341-A702-C133-62E2-DF34650F7E85}"/>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E8B33882-6326-DA56-DAED-7A7E5C7CEF10}"/>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BCE8061E-3890-546F-AFA0-EB228D89DE32}"/>
              </a:ext>
            </a:extLst>
          </p:cNvPr>
          <p:cNvSpPr txBox="1"/>
          <p:nvPr/>
        </p:nvSpPr>
        <p:spPr>
          <a:xfrm>
            <a:off x="460940" y="1015969"/>
            <a:ext cx="11270120" cy="2400657"/>
          </a:xfrm>
          <a:prstGeom prst="rect">
            <a:avLst/>
          </a:prstGeom>
          <a:noFill/>
        </p:spPr>
        <p:txBody>
          <a:bodyPr wrap="square" lIns="91440" tIns="45720" rIns="91440" bIns="45720" rtlCol="0" anchor="t">
            <a:spAutoFit/>
          </a:bodyPr>
          <a:lstStyle/>
          <a:p>
            <a:pPr marL="342900" indent="-342900">
              <a:spcBef>
                <a:spcPts val="600"/>
              </a:spcBef>
              <a:spcAft>
                <a:spcPts val="600"/>
              </a:spcAft>
              <a:buFont typeface="Arial" panose="020B0604020202020204" pitchFamily="34" charset="0"/>
              <a:buChar char="•"/>
            </a:pPr>
            <a:r>
              <a:rPr lang="en-US" sz="2400" noProof="0" dirty="0">
                <a:latin typeface="Segoe UI"/>
                <a:cs typeface="Segoe UI"/>
              </a:rPr>
              <a:t>We</a:t>
            </a:r>
            <a:r>
              <a:rPr lang="en-US" sz="2400" dirty="0">
                <a:latin typeface="Segoe UI"/>
                <a:cs typeface="Segoe UI"/>
              </a:rPr>
              <a:t> have been working with the </a:t>
            </a:r>
            <a:r>
              <a:rPr lang="en-US" sz="2400" b="1" dirty="0">
                <a:latin typeface="Segoe UI"/>
                <a:cs typeface="Segoe UI"/>
              </a:rPr>
              <a:t>Air Transportation Multiplex Dataset</a:t>
            </a:r>
            <a:r>
              <a:rPr lang="en-US" sz="2400" dirty="0">
                <a:latin typeface="Segoe UI"/>
                <a:cs typeface="Segoe UI"/>
              </a:rPr>
              <a:t>.</a:t>
            </a:r>
            <a:endParaRPr lang="en-US"/>
          </a:p>
          <a:p>
            <a:pPr marL="800100" indent="-342900">
              <a:spcBef>
                <a:spcPts val="600"/>
              </a:spcBef>
              <a:spcAft>
                <a:spcPts val="600"/>
              </a:spcAft>
              <a:buFont typeface="Arial" panose="020B0604020202020204" pitchFamily="34" charset="0"/>
              <a:buChar char="•"/>
            </a:pPr>
            <a:r>
              <a:rPr lang="en-US" sz="2400" dirty="0">
                <a:latin typeface="Segoe UI"/>
                <a:cs typeface="Segoe UI"/>
              </a:rPr>
              <a:t>Airline routes among European airports, where each of the 37 edge types represents </a:t>
            </a:r>
            <a:r>
              <a:rPr lang="en-US" sz="2400" b="1" dirty="0">
                <a:latin typeface="Segoe UI"/>
                <a:cs typeface="Segoe UI"/>
              </a:rPr>
              <a:t>routes </a:t>
            </a:r>
            <a:r>
              <a:rPr lang="en-US" sz="2400" dirty="0">
                <a:latin typeface="Segoe UI"/>
                <a:cs typeface="Segoe UI"/>
              </a:rPr>
              <a:t>by a different airline.</a:t>
            </a:r>
          </a:p>
          <a:p>
            <a:pPr marL="800100" indent="-342900">
              <a:spcBef>
                <a:spcPts val="600"/>
              </a:spcBef>
              <a:spcAft>
                <a:spcPts val="600"/>
              </a:spcAft>
              <a:buFont typeface="Arial" panose="020B0604020202020204" pitchFamily="34" charset="0"/>
              <a:buChar char="•"/>
            </a:pPr>
            <a:r>
              <a:rPr lang="en-US" sz="2400" b="1" dirty="0">
                <a:latin typeface="Segoe UI"/>
                <a:cs typeface="Segoe UI"/>
              </a:rPr>
              <a:t>Undirected, unweighted, multiplex network</a:t>
            </a:r>
            <a:r>
              <a:rPr lang="en-US" sz="2400" dirty="0">
                <a:latin typeface="Segoe UI"/>
                <a:cs typeface="Segoe UI"/>
              </a:rPr>
              <a:t>.</a:t>
            </a:r>
          </a:p>
          <a:p>
            <a:pPr marL="800100" lvl="1" indent="-342900">
              <a:spcBef>
                <a:spcPts val="600"/>
              </a:spcBef>
              <a:spcAft>
                <a:spcPts val="600"/>
              </a:spcAft>
              <a:buFont typeface="Courier New" panose="020B0604020202020204" pitchFamily="34" charset="0"/>
              <a:buChar char="o"/>
            </a:pPr>
            <a:endParaRPr lang="en-US" sz="2400" dirty="0">
              <a:latin typeface="Segoe UI"/>
              <a:cs typeface="Segoe UI"/>
            </a:endParaRPr>
          </a:p>
        </p:txBody>
      </p:sp>
      <p:sp>
        <p:nvSpPr>
          <p:cNvPr id="2" name="Rectangle 1">
            <a:extLst>
              <a:ext uri="{FF2B5EF4-FFF2-40B4-BE49-F238E27FC236}">
                <a16:creationId xmlns:a16="http://schemas.microsoft.com/office/drawing/2014/main" id="{22A4C3C9-8D21-DC21-F3CD-CD145CA168C3}"/>
              </a:ext>
            </a:extLst>
          </p:cNvPr>
          <p:cNvSpPr/>
          <p:nvPr/>
        </p:nvSpPr>
        <p:spPr>
          <a:xfrm>
            <a:off x="1077693" y="3203278"/>
            <a:ext cx="10032254" cy="3162865"/>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royecto Jupyter - Wikipedia, la enciclopedia libre">
            <a:extLst>
              <a:ext uri="{FF2B5EF4-FFF2-40B4-BE49-F238E27FC236}">
                <a16:creationId xmlns:a16="http://schemas.microsoft.com/office/drawing/2014/main" id="{1337CE76-8B16-E917-A5EC-27A723271E2B}"/>
              </a:ext>
            </a:extLst>
          </p:cNvPr>
          <p:cNvPicPr>
            <a:picLocks noChangeAspect="1"/>
          </p:cNvPicPr>
          <p:nvPr/>
        </p:nvPicPr>
        <p:blipFill>
          <a:blip r:embed="rId3"/>
          <a:stretch>
            <a:fillRect/>
          </a:stretch>
        </p:blipFill>
        <p:spPr>
          <a:xfrm>
            <a:off x="1402080" y="3393567"/>
            <a:ext cx="2407920" cy="2789682"/>
          </a:xfrm>
          <a:prstGeom prst="rect">
            <a:avLst/>
          </a:prstGeom>
        </p:spPr>
      </p:pic>
      <p:sp>
        <p:nvSpPr>
          <p:cNvPr id="8" name="TextBox 7">
            <a:extLst>
              <a:ext uri="{FF2B5EF4-FFF2-40B4-BE49-F238E27FC236}">
                <a16:creationId xmlns:a16="http://schemas.microsoft.com/office/drawing/2014/main" id="{7B9DA3FC-F84D-64A7-BC5B-E7E7B96DF788}"/>
              </a:ext>
            </a:extLst>
          </p:cNvPr>
          <p:cNvSpPr txBox="1"/>
          <p:nvPr/>
        </p:nvSpPr>
        <p:spPr>
          <a:xfrm>
            <a:off x="4159287" y="3631424"/>
            <a:ext cx="6830695" cy="2308324"/>
          </a:xfrm>
          <a:prstGeom prst="rect">
            <a:avLst/>
          </a:prstGeom>
          <a:noFill/>
        </p:spPr>
        <p:txBody>
          <a:bodyPr wrap="square" lIns="91440" tIns="45720" rIns="91440" bIns="45720" rtlCol="0" anchor="t">
            <a:spAutoFit/>
          </a:bodyPr>
          <a:lstStyle/>
          <a:p>
            <a:pPr algn="ctr"/>
            <a:r>
              <a:rPr lang="en-US" sz="4800" dirty="0">
                <a:latin typeface="Segoe UI Semibold"/>
                <a:cs typeface="Segoe UI Semibold"/>
              </a:rPr>
              <a:t>Let's go to the notebook and see the network!</a:t>
            </a:r>
          </a:p>
        </p:txBody>
      </p:sp>
    </p:spTree>
    <p:extLst>
      <p:ext uri="{BB962C8B-B14F-4D97-AF65-F5344CB8AC3E}">
        <p14:creationId xmlns:p14="http://schemas.microsoft.com/office/powerpoint/2010/main" val="5251186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B87DF-36DD-18B6-7D12-92CD2DE6F3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805CA21-713D-CA06-A0F3-5290569505FA}"/>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20E567D2-EA03-70A0-255F-4D6AF7616C65}"/>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2A14D884-2BB3-C5BC-0B73-109DF54CC4CA}"/>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7DF3723C-8B58-9A5C-FDBB-F2004885E70D}"/>
              </a:ext>
            </a:extLst>
          </p:cNvPr>
          <p:cNvSpPr txBox="1"/>
          <p:nvPr/>
        </p:nvSpPr>
        <p:spPr>
          <a:xfrm>
            <a:off x="460940" y="1015969"/>
            <a:ext cx="11270120" cy="4370427"/>
          </a:xfrm>
          <a:prstGeom prst="rect">
            <a:avLst/>
          </a:prstGeom>
          <a:noFill/>
        </p:spPr>
        <p:txBody>
          <a:bodyPr wrap="square" lIns="91440" tIns="45720" rIns="91440" bIns="45720" rtlCol="0" anchor="t">
            <a:spAutoFit/>
          </a:bodyPr>
          <a:lstStyle/>
          <a:p>
            <a:pPr marL="342900" indent="-342900">
              <a:spcBef>
                <a:spcPts val="600"/>
              </a:spcBef>
              <a:spcAft>
                <a:spcPts val="600"/>
              </a:spcAft>
              <a:buFont typeface="Arial" panose="020B0604020202020204" pitchFamily="34" charset="0"/>
              <a:buChar char="•"/>
            </a:pPr>
            <a:r>
              <a:rPr lang="en-US" sz="2400" b="1" dirty="0">
                <a:latin typeface="Segoe UI"/>
                <a:cs typeface="Segoe UI"/>
              </a:rPr>
              <a:t>Data Selection:</a:t>
            </a:r>
            <a:endParaRPr lang="en-US" b="1" dirty="0">
              <a:latin typeface="Aptos" panose="02110004020202020204"/>
              <a:cs typeface="Segoe UI"/>
            </a:endParaRPr>
          </a:p>
          <a:p>
            <a:pPr marL="914400" lvl="1" indent="-457200">
              <a:spcBef>
                <a:spcPts val="600"/>
              </a:spcBef>
              <a:spcAft>
                <a:spcPts val="600"/>
              </a:spcAft>
              <a:buFont typeface="Arial"/>
              <a:buChar char="•"/>
            </a:pPr>
            <a:r>
              <a:rPr lang="en-US" sz="2400" b="1" dirty="0">
                <a:latin typeface="Segoe UI"/>
                <a:cs typeface="Segoe UI"/>
              </a:rPr>
              <a:t>Lufthansa: </a:t>
            </a:r>
            <a:r>
              <a:rPr lang="en-US" sz="2400" dirty="0">
                <a:latin typeface="Segoe UI"/>
                <a:cs typeface="Segoe UI"/>
              </a:rPr>
              <a:t>traditional, </a:t>
            </a:r>
            <a:r>
              <a:rPr lang="en-US" sz="2400" u="sng" dirty="0">
                <a:latin typeface="Segoe UI"/>
                <a:cs typeface="Segoe UI"/>
              </a:rPr>
              <a:t>hub-and-spoke</a:t>
            </a:r>
            <a:r>
              <a:rPr lang="en-US" sz="2400" dirty="0">
                <a:latin typeface="Segoe UI"/>
                <a:cs typeface="Segoe UI"/>
              </a:rPr>
              <a:t> airline.</a:t>
            </a:r>
          </a:p>
          <a:p>
            <a:pPr marL="914400" indent="-457200">
              <a:spcBef>
                <a:spcPts val="600"/>
              </a:spcBef>
              <a:spcAft>
                <a:spcPts val="600"/>
              </a:spcAft>
              <a:buFont typeface="Arial"/>
              <a:buChar char="•"/>
            </a:pPr>
            <a:r>
              <a:rPr lang="en-US" sz="2400" b="1" dirty="0">
                <a:latin typeface="Segoe UI"/>
                <a:cs typeface="Segoe UI"/>
              </a:rPr>
              <a:t>Air France: </a:t>
            </a:r>
            <a:r>
              <a:rPr lang="en-US" sz="2400" dirty="0">
                <a:latin typeface="Segoe UI"/>
                <a:cs typeface="Segoe UI"/>
              </a:rPr>
              <a:t>traditional, </a:t>
            </a:r>
            <a:r>
              <a:rPr lang="en-US" sz="2400" u="sng" dirty="0">
                <a:latin typeface="Segoe UI"/>
                <a:cs typeface="Segoe UI"/>
              </a:rPr>
              <a:t>hub-and-spoke</a:t>
            </a:r>
            <a:r>
              <a:rPr lang="en-US" sz="2400" dirty="0">
                <a:latin typeface="Segoe UI"/>
                <a:cs typeface="Segoe UI"/>
              </a:rPr>
              <a:t> airline.</a:t>
            </a:r>
          </a:p>
          <a:p>
            <a:pPr marL="914400" indent="-457200">
              <a:spcBef>
                <a:spcPts val="600"/>
              </a:spcBef>
              <a:spcAft>
                <a:spcPts val="600"/>
              </a:spcAft>
              <a:buFont typeface="Arial"/>
              <a:buChar char="•"/>
            </a:pPr>
            <a:r>
              <a:rPr lang="en-US" sz="2400" b="1" dirty="0">
                <a:latin typeface="Segoe UI"/>
                <a:cs typeface="Segoe UI"/>
              </a:rPr>
              <a:t>Ryanair: </a:t>
            </a:r>
            <a:r>
              <a:rPr lang="en-US" sz="2400" dirty="0">
                <a:latin typeface="Segoe UI"/>
                <a:cs typeface="Segoe UI"/>
              </a:rPr>
              <a:t>low-cost, </a:t>
            </a:r>
            <a:r>
              <a:rPr lang="en-US" sz="2400" u="sng" dirty="0">
                <a:latin typeface="Segoe UI"/>
                <a:cs typeface="Segoe UI"/>
              </a:rPr>
              <a:t>point-to-point</a:t>
            </a:r>
            <a:r>
              <a:rPr lang="en-US" sz="2400" dirty="0">
                <a:latin typeface="Segoe UI"/>
                <a:cs typeface="Segoe UI"/>
              </a:rPr>
              <a:t> airline.</a:t>
            </a:r>
          </a:p>
          <a:p>
            <a:pPr marL="914400" indent="-457200">
              <a:spcBef>
                <a:spcPts val="600"/>
              </a:spcBef>
              <a:spcAft>
                <a:spcPts val="600"/>
              </a:spcAft>
              <a:buFont typeface="Arial"/>
            </a:pPr>
            <a:r>
              <a:rPr lang="en-US" sz="600" dirty="0">
                <a:latin typeface="Segoe UI"/>
                <a:cs typeface="Segoe UI"/>
              </a:rPr>
              <a:t> </a:t>
            </a:r>
          </a:p>
          <a:p>
            <a:pPr marL="914400" indent="-457200">
              <a:spcBef>
                <a:spcPts val="600"/>
              </a:spcBef>
              <a:spcAft>
                <a:spcPts val="600"/>
              </a:spcAft>
              <a:buFont typeface="Arial"/>
              <a:buChar char="•"/>
            </a:pPr>
            <a:r>
              <a:rPr lang="en-US" sz="2400" b="1" dirty="0">
                <a:latin typeface="Segoe UI"/>
                <a:cs typeface="Segoe UI"/>
              </a:rPr>
              <a:t>Whole European Network</a:t>
            </a:r>
            <a:r>
              <a:rPr lang="en-US" sz="2400" dirty="0">
                <a:latin typeface="Segoe UI"/>
                <a:cs typeface="Segoe UI"/>
              </a:rPr>
              <a:t>: collapse of all airlines network.</a:t>
            </a:r>
            <a:endParaRPr lang="en-US" sz="2400">
              <a:latin typeface="Segoe UI"/>
              <a:cs typeface="Segoe UI"/>
            </a:endParaRPr>
          </a:p>
          <a:p>
            <a:pPr marL="914400" indent="-457200">
              <a:spcBef>
                <a:spcPts val="600"/>
              </a:spcBef>
              <a:spcAft>
                <a:spcPts val="600"/>
              </a:spcAft>
              <a:buFont typeface="Arial"/>
              <a:buChar char="•"/>
            </a:pPr>
            <a:endParaRPr lang="en-US" sz="2400" b="1" dirty="0">
              <a:latin typeface="Segoe UI"/>
              <a:cs typeface="Segoe UI"/>
            </a:endParaRPr>
          </a:p>
          <a:p>
            <a:pPr marL="914400" lvl="1" indent="-457200">
              <a:spcBef>
                <a:spcPts val="600"/>
              </a:spcBef>
              <a:spcAft>
                <a:spcPts val="600"/>
              </a:spcAft>
              <a:buFont typeface="Arial"/>
              <a:buChar char="•"/>
            </a:pPr>
            <a:endParaRPr lang="en-US" sz="2400" b="1" dirty="0">
              <a:latin typeface="Segoe UI"/>
              <a:cs typeface="Segoe UI"/>
            </a:endParaRPr>
          </a:p>
          <a:p>
            <a:pPr marL="800100" lvl="1" indent="-342900">
              <a:spcBef>
                <a:spcPts val="600"/>
              </a:spcBef>
              <a:spcAft>
                <a:spcPts val="600"/>
              </a:spcAft>
              <a:buFont typeface="Arial"/>
              <a:buChar char="•"/>
            </a:pPr>
            <a:endParaRPr lang="en-US" sz="2400" dirty="0">
              <a:latin typeface="Segoe UI"/>
              <a:cs typeface="Segoe UI"/>
            </a:endParaRPr>
          </a:p>
        </p:txBody>
      </p:sp>
      <p:sp>
        <p:nvSpPr>
          <p:cNvPr id="6" name="Plus Sign 5">
            <a:extLst>
              <a:ext uri="{FF2B5EF4-FFF2-40B4-BE49-F238E27FC236}">
                <a16:creationId xmlns:a16="http://schemas.microsoft.com/office/drawing/2014/main" id="{6ADD6CA8-C2C4-7C18-5176-6EDFDF7143C0}"/>
              </a:ext>
            </a:extLst>
          </p:cNvPr>
          <p:cNvSpPr/>
          <p:nvPr/>
        </p:nvSpPr>
        <p:spPr>
          <a:xfrm>
            <a:off x="1892529" y="3025504"/>
            <a:ext cx="317549" cy="328890"/>
          </a:xfrm>
          <a:prstGeom prst="math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503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6C5F4-26CC-7471-EA55-5DF3C49CA4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81392B-175D-AEB4-78BB-0DCBE55AC70D}"/>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CC937E35-142A-0565-D84A-FB28DBF032F4}"/>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670F82D9-45F2-33DC-7BD5-36951A447B43}"/>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EA88E9FC-26E6-18EB-41C3-06A371F21B46}"/>
              </a:ext>
            </a:extLst>
          </p:cNvPr>
          <p:cNvSpPr txBox="1"/>
          <p:nvPr/>
        </p:nvSpPr>
        <p:spPr>
          <a:xfrm>
            <a:off x="-2356" y="1174465"/>
            <a:ext cx="5009528" cy="3093154"/>
          </a:xfrm>
          <a:prstGeom prst="rect">
            <a:avLst/>
          </a:prstGeom>
          <a:noFill/>
        </p:spPr>
        <p:txBody>
          <a:bodyPr wrap="square" lIns="91440" tIns="45720" rIns="91440" bIns="45720" rtlCol="0" anchor="t">
            <a:spAutoFit/>
          </a:bodyPr>
          <a:lstStyle/>
          <a:p>
            <a:pPr marL="171450" indent="-171450">
              <a:spcBef>
                <a:spcPts val="300"/>
              </a:spcBef>
              <a:spcAft>
                <a:spcPts val="300"/>
              </a:spcAft>
              <a:buFont typeface="Arial" panose="020B0604020202020204" pitchFamily="34" charset="0"/>
              <a:buChar char="•"/>
            </a:pPr>
            <a:r>
              <a:rPr lang="en-US" sz="2000" b="1" dirty="0">
                <a:latin typeface="Segoe UI"/>
                <a:cs typeface="Segoe UI"/>
              </a:rPr>
              <a:t>Data Selection:</a:t>
            </a:r>
            <a:endParaRPr lang="en-US" sz="1600" b="1" dirty="0">
              <a:latin typeface="Aptos" panose="02110004020202020204"/>
              <a:cs typeface="Segoe UI"/>
            </a:endParaRPr>
          </a:p>
          <a:p>
            <a:pPr marL="571500" lvl="1" indent="-228600">
              <a:spcBef>
                <a:spcPts val="300"/>
              </a:spcBef>
              <a:spcAft>
                <a:spcPts val="300"/>
              </a:spcAft>
              <a:buFont typeface="Arial"/>
              <a:buChar char="•"/>
            </a:pPr>
            <a:r>
              <a:rPr lang="en-US" sz="2000" b="1" dirty="0">
                <a:latin typeface="Segoe UI"/>
                <a:cs typeface="Segoe UI"/>
              </a:rPr>
              <a:t>Lufthansa: </a:t>
            </a:r>
            <a:r>
              <a:rPr lang="en-US" sz="2000" u="sng" dirty="0">
                <a:latin typeface="Segoe UI"/>
                <a:cs typeface="Segoe UI"/>
              </a:rPr>
              <a:t>hub-and-spoke</a:t>
            </a:r>
            <a:r>
              <a:rPr lang="en-US" sz="2000" dirty="0">
                <a:latin typeface="Segoe UI"/>
                <a:cs typeface="Segoe UI"/>
              </a:rPr>
              <a:t>.</a:t>
            </a:r>
          </a:p>
          <a:p>
            <a:pPr marL="571500" indent="-228600">
              <a:spcBef>
                <a:spcPts val="300"/>
              </a:spcBef>
              <a:spcAft>
                <a:spcPts val="300"/>
              </a:spcAft>
              <a:buFont typeface="Arial"/>
              <a:buChar char="•"/>
            </a:pPr>
            <a:r>
              <a:rPr lang="en-US" sz="2000" b="1" dirty="0">
                <a:latin typeface="Segoe UI"/>
                <a:cs typeface="Segoe UI"/>
              </a:rPr>
              <a:t>Air France: </a:t>
            </a:r>
            <a:r>
              <a:rPr lang="en-US" sz="2000" u="sng" dirty="0">
                <a:latin typeface="Segoe UI"/>
                <a:cs typeface="Segoe UI"/>
              </a:rPr>
              <a:t>hub-and-spoke</a:t>
            </a:r>
            <a:r>
              <a:rPr lang="en-US" sz="2000" dirty="0">
                <a:latin typeface="Segoe UI"/>
                <a:cs typeface="Segoe UI"/>
              </a:rPr>
              <a:t>.</a:t>
            </a:r>
          </a:p>
          <a:p>
            <a:pPr marL="571500" indent="-228600">
              <a:spcBef>
                <a:spcPts val="300"/>
              </a:spcBef>
              <a:spcAft>
                <a:spcPts val="300"/>
              </a:spcAft>
              <a:buFont typeface="Arial"/>
              <a:buChar char="•"/>
            </a:pPr>
            <a:r>
              <a:rPr lang="en-US" sz="2000" b="1" dirty="0">
                <a:latin typeface="Segoe UI"/>
                <a:cs typeface="Segoe UI"/>
              </a:rPr>
              <a:t>Ryanair: </a:t>
            </a:r>
            <a:r>
              <a:rPr lang="en-US" sz="2000" u="sng" dirty="0">
                <a:latin typeface="Segoe UI"/>
                <a:cs typeface="Segoe UI"/>
              </a:rPr>
              <a:t>point-to-point</a:t>
            </a:r>
            <a:r>
              <a:rPr lang="en-US" sz="2000" dirty="0">
                <a:latin typeface="Segoe UI"/>
                <a:cs typeface="Segoe UI"/>
              </a:rPr>
              <a:t>.</a:t>
            </a:r>
          </a:p>
          <a:p>
            <a:pPr marL="571500" indent="-228600">
              <a:spcBef>
                <a:spcPts val="300"/>
              </a:spcBef>
              <a:spcAft>
                <a:spcPts val="300"/>
              </a:spcAft>
              <a:buFont typeface="Arial"/>
              <a:buChar char="•"/>
            </a:pPr>
            <a:r>
              <a:rPr lang="en-US" sz="2000" b="1" dirty="0">
                <a:latin typeface="Segoe UI"/>
                <a:cs typeface="Segoe UI"/>
              </a:rPr>
              <a:t>Whole European Network</a:t>
            </a:r>
            <a:r>
              <a:rPr lang="en-US" sz="2000" dirty="0">
                <a:latin typeface="Segoe UI"/>
                <a:cs typeface="Segoe UI"/>
              </a:rPr>
              <a:t>.</a:t>
            </a:r>
          </a:p>
          <a:p>
            <a:pPr marL="914400" indent="-457200">
              <a:spcBef>
                <a:spcPts val="300"/>
              </a:spcBef>
              <a:spcAft>
                <a:spcPts val="300"/>
              </a:spcAft>
              <a:buFont typeface="Arial"/>
              <a:buChar char="•"/>
            </a:pPr>
            <a:endParaRPr lang="en-US" sz="2000" b="1" dirty="0">
              <a:latin typeface="Segoe UI"/>
              <a:cs typeface="Segoe UI"/>
            </a:endParaRPr>
          </a:p>
          <a:p>
            <a:pPr marL="914400" lvl="1" indent="-457200">
              <a:spcBef>
                <a:spcPts val="300"/>
              </a:spcBef>
              <a:spcAft>
                <a:spcPts val="300"/>
              </a:spcAft>
              <a:buFont typeface="Arial"/>
              <a:buChar char="•"/>
            </a:pPr>
            <a:endParaRPr lang="en-US" sz="2000" b="1" dirty="0">
              <a:latin typeface="Segoe UI"/>
              <a:cs typeface="Segoe UI"/>
            </a:endParaRPr>
          </a:p>
          <a:p>
            <a:pPr marL="800100" lvl="1" indent="-342900">
              <a:spcBef>
                <a:spcPts val="300"/>
              </a:spcBef>
              <a:spcAft>
                <a:spcPts val="300"/>
              </a:spcAft>
              <a:buFont typeface="Arial"/>
              <a:buChar char="•"/>
            </a:pPr>
            <a:endParaRPr lang="en-US" sz="2000" dirty="0">
              <a:latin typeface="Segoe UI"/>
              <a:cs typeface="Segoe UI"/>
            </a:endParaRPr>
          </a:p>
        </p:txBody>
      </p:sp>
      <p:pic>
        <p:nvPicPr>
          <p:cNvPr id="7" name="Picture 6">
            <a:extLst>
              <a:ext uri="{FF2B5EF4-FFF2-40B4-BE49-F238E27FC236}">
                <a16:creationId xmlns:a16="http://schemas.microsoft.com/office/drawing/2014/main" id="{046C4D70-5AED-3AD8-D028-984445C8433A}"/>
              </a:ext>
            </a:extLst>
          </p:cNvPr>
          <p:cNvPicPr>
            <a:picLocks noChangeAspect="1"/>
          </p:cNvPicPr>
          <p:nvPr/>
        </p:nvPicPr>
        <p:blipFill>
          <a:blip r:embed="rId3"/>
          <a:srcRect l="1258" r="1258" b="148"/>
          <a:stretch/>
        </p:blipFill>
        <p:spPr>
          <a:xfrm>
            <a:off x="3913632" y="1173572"/>
            <a:ext cx="8278374" cy="4260924"/>
          </a:xfrm>
          <a:prstGeom prst="rect">
            <a:avLst/>
          </a:prstGeom>
        </p:spPr>
      </p:pic>
      <p:sp>
        <p:nvSpPr>
          <p:cNvPr id="3" name="TextBox 2">
            <a:extLst>
              <a:ext uri="{FF2B5EF4-FFF2-40B4-BE49-F238E27FC236}">
                <a16:creationId xmlns:a16="http://schemas.microsoft.com/office/drawing/2014/main" id="{8CE52C13-650A-762C-2851-385AE517B20D}"/>
              </a:ext>
            </a:extLst>
          </p:cNvPr>
          <p:cNvSpPr txBox="1"/>
          <p:nvPr/>
        </p:nvSpPr>
        <p:spPr>
          <a:xfrm>
            <a:off x="367575" y="5600432"/>
            <a:ext cx="5361559" cy="954107"/>
          </a:xfrm>
          <a:prstGeom prst="rect">
            <a:avLst/>
          </a:prstGeom>
          <a:noFill/>
        </p:spPr>
        <p:txBody>
          <a:bodyPr wrap="square" lIns="91440" tIns="45720" rIns="91440" bIns="45720" rtlCol="0" anchor="t">
            <a:spAutoFit/>
          </a:bodyPr>
          <a:lstStyle/>
          <a:p>
            <a:r>
              <a:rPr lang="en-US" sz="2800" dirty="0">
                <a:latin typeface="Segoe UI Semibold"/>
                <a:cs typeface="Segoe UI Semibold"/>
              </a:rPr>
              <a:t>In the plots, we can already see some interesting insights...</a:t>
            </a:r>
            <a:endParaRPr lang="en-US" sz="1050" dirty="0"/>
          </a:p>
        </p:txBody>
      </p:sp>
      <p:sp>
        <p:nvSpPr>
          <p:cNvPr id="8" name="TextBox 7">
            <a:extLst>
              <a:ext uri="{FF2B5EF4-FFF2-40B4-BE49-F238E27FC236}">
                <a16:creationId xmlns:a16="http://schemas.microsoft.com/office/drawing/2014/main" id="{2262FF57-C37E-47C7-DEAE-314B2A9CA7EB}"/>
              </a:ext>
            </a:extLst>
          </p:cNvPr>
          <p:cNvSpPr txBox="1"/>
          <p:nvPr/>
        </p:nvSpPr>
        <p:spPr>
          <a:xfrm>
            <a:off x="6829335" y="5600432"/>
            <a:ext cx="5361559" cy="954107"/>
          </a:xfrm>
          <a:prstGeom prst="rect">
            <a:avLst/>
          </a:prstGeom>
          <a:noFill/>
        </p:spPr>
        <p:txBody>
          <a:bodyPr wrap="square" lIns="91440" tIns="45720" rIns="91440" bIns="45720" rtlCol="0" anchor="t">
            <a:spAutoFit/>
          </a:bodyPr>
          <a:lstStyle/>
          <a:p>
            <a:r>
              <a:rPr lang="en-US" sz="2800" b="1" dirty="0">
                <a:latin typeface="Segoe UI"/>
                <a:cs typeface="Segoe UI Semibold"/>
              </a:rPr>
              <a:t>Goal</a:t>
            </a:r>
            <a:r>
              <a:rPr lang="en-US" sz="2800" dirty="0">
                <a:latin typeface="Segoe UI Semibold"/>
                <a:cs typeface="Segoe UI Semibold"/>
              </a:rPr>
              <a:t>: confirm them quantitatively</a:t>
            </a:r>
            <a:endParaRPr lang="en-US" dirty="0"/>
          </a:p>
        </p:txBody>
      </p:sp>
      <p:cxnSp>
        <p:nvCxnSpPr>
          <p:cNvPr id="9" name="Straight Arrow Connector 8">
            <a:extLst>
              <a:ext uri="{FF2B5EF4-FFF2-40B4-BE49-F238E27FC236}">
                <a16:creationId xmlns:a16="http://schemas.microsoft.com/office/drawing/2014/main" id="{6EDCFD65-2336-9611-D2E8-528305463F84}"/>
              </a:ext>
            </a:extLst>
          </p:cNvPr>
          <p:cNvCxnSpPr/>
          <p:nvPr/>
        </p:nvCxnSpPr>
        <p:spPr>
          <a:xfrm flipV="1">
            <a:off x="5727746" y="6069968"/>
            <a:ext cx="1086037" cy="168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567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A4AD-4F91-9970-0D07-B3644FED09E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F91F41-8A45-AB7F-A137-B4A7B7DD2AB2}"/>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581BAB56-D2F2-252B-F5CF-02740A75398B}"/>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2</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41528B01-61F7-AD32-69A9-51A4DC85417F}"/>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Microscale Analysis</a:t>
            </a:r>
            <a:endParaRPr lang="en-US" dirty="0"/>
          </a:p>
        </p:txBody>
      </p:sp>
      <p:sp>
        <p:nvSpPr>
          <p:cNvPr id="6" name="TextBox 5">
            <a:extLst>
              <a:ext uri="{FF2B5EF4-FFF2-40B4-BE49-F238E27FC236}">
                <a16:creationId xmlns:a16="http://schemas.microsoft.com/office/drawing/2014/main" id="{1BBFFFCC-BCBF-2540-EF61-AD2AFB804A3A}"/>
              </a:ext>
            </a:extLst>
          </p:cNvPr>
          <p:cNvSpPr txBox="1"/>
          <p:nvPr/>
        </p:nvSpPr>
        <p:spPr>
          <a:xfrm>
            <a:off x="399980" y="1223233"/>
            <a:ext cx="11544440" cy="4924425"/>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computed the following </a:t>
            </a:r>
            <a:r>
              <a:rPr lang="en-US" sz="2400" b="1" dirty="0">
                <a:latin typeface="Segoe UI"/>
                <a:cs typeface="Segoe UI"/>
              </a:rPr>
              <a:t>microscale measures</a:t>
            </a:r>
            <a:r>
              <a:rPr lang="en-US" sz="2400" dirty="0">
                <a:latin typeface="Segoe UI"/>
                <a:cs typeface="Segoe UI"/>
              </a:rPr>
              <a:t> for each airport (node) and each airline network:</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Degree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Closeness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Betweenness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Eigenvector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Page-rank centrality.</a:t>
            </a:r>
            <a:endParaRPr lang="en-US" b="1">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Katz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Clustering coefficient.</a:t>
            </a:r>
            <a:endParaRPr lang="en-US" b="1"/>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spTree>
    <p:extLst>
      <p:ext uri="{BB962C8B-B14F-4D97-AF65-F5344CB8AC3E}">
        <p14:creationId xmlns:p14="http://schemas.microsoft.com/office/powerpoint/2010/main" val="1310942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EAE0-697B-5F01-71DC-1E20C18EC16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37CC817-4A62-8F72-AA47-BAD47E011461}"/>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442346E7-5F73-3FF1-CFD3-111846872336}"/>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2</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54048BBE-9F2E-3E65-D34B-F7D46C0A67C1}"/>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Microscale Analysis</a:t>
            </a:r>
            <a:endParaRPr lang="en-US" dirty="0"/>
          </a:p>
        </p:txBody>
      </p:sp>
      <p:sp>
        <p:nvSpPr>
          <p:cNvPr id="6" name="TextBox 5">
            <a:extLst>
              <a:ext uri="{FF2B5EF4-FFF2-40B4-BE49-F238E27FC236}">
                <a16:creationId xmlns:a16="http://schemas.microsoft.com/office/drawing/2014/main" id="{FF3151D1-AD5C-5DF8-D1E5-899C1539EF73}"/>
              </a:ext>
            </a:extLst>
          </p:cNvPr>
          <p:cNvSpPr txBox="1"/>
          <p:nvPr/>
        </p:nvSpPr>
        <p:spPr>
          <a:xfrm>
            <a:off x="399980" y="1223233"/>
            <a:ext cx="11544440" cy="4924425"/>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computed the following </a:t>
            </a:r>
            <a:r>
              <a:rPr lang="en-US" sz="2400" b="1" dirty="0">
                <a:latin typeface="Segoe UI"/>
                <a:cs typeface="Segoe UI"/>
              </a:rPr>
              <a:t>microscale measures</a:t>
            </a:r>
            <a:r>
              <a:rPr lang="en-US" sz="2400" dirty="0">
                <a:latin typeface="Segoe UI"/>
                <a:cs typeface="Segoe UI"/>
              </a:rPr>
              <a:t> for each airport (node) and each airline network:</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Degree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Closeness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Betweenness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Eigenvector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Page-rank centrality.</a:t>
            </a:r>
            <a:endParaRPr lang="en-US" b="1">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Katz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Clustering coefficient.</a:t>
            </a:r>
            <a:endParaRPr lang="en-US" b="1"/>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pic>
        <p:nvPicPr>
          <p:cNvPr id="13" name="Picture 12" descr="Proyecto Jupyter - Wikipedia, la enciclopedia libre">
            <a:extLst>
              <a:ext uri="{FF2B5EF4-FFF2-40B4-BE49-F238E27FC236}">
                <a16:creationId xmlns:a16="http://schemas.microsoft.com/office/drawing/2014/main" id="{F33BC1F3-A581-F7AA-EE9E-551291E7DC73}"/>
              </a:ext>
            </a:extLst>
          </p:cNvPr>
          <p:cNvPicPr>
            <a:picLocks noChangeAspect="1"/>
          </p:cNvPicPr>
          <p:nvPr/>
        </p:nvPicPr>
        <p:blipFill>
          <a:blip r:embed="rId3"/>
          <a:stretch>
            <a:fillRect/>
          </a:stretch>
        </p:blipFill>
        <p:spPr>
          <a:xfrm>
            <a:off x="5352288" y="2741295"/>
            <a:ext cx="2407920" cy="2789682"/>
          </a:xfrm>
          <a:prstGeom prst="rect">
            <a:avLst/>
          </a:prstGeom>
        </p:spPr>
      </p:pic>
      <p:sp>
        <p:nvSpPr>
          <p:cNvPr id="15" name="TextBox 14">
            <a:extLst>
              <a:ext uri="{FF2B5EF4-FFF2-40B4-BE49-F238E27FC236}">
                <a16:creationId xmlns:a16="http://schemas.microsoft.com/office/drawing/2014/main" id="{E45B5D69-B368-55C2-3B22-45E410D6B2DF}"/>
              </a:ext>
            </a:extLst>
          </p:cNvPr>
          <p:cNvSpPr txBox="1"/>
          <p:nvPr/>
        </p:nvSpPr>
        <p:spPr>
          <a:xfrm>
            <a:off x="7865655" y="3259568"/>
            <a:ext cx="4105783" cy="1754326"/>
          </a:xfrm>
          <a:prstGeom prst="rect">
            <a:avLst/>
          </a:prstGeom>
          <a:noFill/>
        </p:spPr>
        <p:txBody>
          <a:bodyPr wrap="square" lIns="91440" tIns="45720" rIns="91440" bIns="45720" rtlCol="0" anchor="t">
            <a:spAutoFit/>
          </a:bodyPr>
          <a:lstStyle/>
          <a:p>
            <a:pPr algn="ctr"/>
            <a:r>
              <a:rPr lang="en-US" sz="3600"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B5F85867-B21A-414A-6FD5-3161BA05F9D3}"/>
              </a:ext>
            </a:extLst>
          </p:cNvPr>
          <p:cNvSpPr/>
          <p:nvPr/>
        </p:nvSpPr>
        <p:spPr>
          <a:xfrm>
            <a:off x="5027901" y="2551006"/>
            <a:ext cx="6953774" cy="3162865"/>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19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3858-8CFA-0C49-1709-0AC771AA14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098992E-22C7-8BB5-344D-B26E0FEF9301}"/>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7790C705-E049-9F54-5A8E-C618B0B88A1B}"/>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3</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A6CB9EB8-2E40-CB11-53E5-3B3019E97E8B}"/>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Macroscale Analysis</a:t>
            </a:r>
            <a:endParaRPr lang="en-US" dirty="0"/>
          </a:p>
        </p:txBody>
      </p:sp>
      <p:sp>
        <p:nvSpPr>
          <p:cNvPr id="3" name="TextBox 5">
            <a:extLst>
              <a:ext uri="{FF2B5EF4-FFF2-40B4-BE49-F238E27FC236}">
                <a16:creationId xmlns:a16="http://schemas.microsoft.com/office/drawing/2014/main" id="{D6697421-AC18-08FC-F672-E3FD055BB12F}"/>
              </a:ext>
            </a:extLst>
          </p:cNvPr>
          <p:cNvSpPr txBox="1"/>
          <p:nvPr/>
        </p:nvSpPr>
        <p:spPr>
          <a:xfrm>
            <a:off x="399980" y="1223233"/>
            <a:ext cx="11544440" cy="4478149"/>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computed the following </a:t>
            </a:r>
            <a:r>
              <a:rPr lang="en-US" sz="2400" b="1" dirty="0">
                <a:latin typeface="Segoe UI"/>
                <a:cs typeface="Segoe UI"/>
              </a:rPr>
              <a:t>macroscale measures</a:t>
            </a:r>
            <a:r>
              <a:rPr lang="en-US" sz="2400" dirty="0">
                <a:latin typeface="Segoe UI"/>
                <a:cs typeface="Segoe UI"/>
              </a:rPr>
              <a:t> for each airport (node) and each airline network:</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shortest path length.</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Diameter.</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Radius.</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clustering coefficient.</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number of triangles per node.</a:t>
            </a:r>
            <a:endParaRPr lang="en-US" b="1"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Transitivity coefficient.</a:t>
            </a:r>
            <a:endParaRPr lang="en-US" b="1" dirty="0"/>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spTree>
    <p:extLst>
      <p:ext uri="{BB962C8B-B14F-4D97-AF65-F5344CB8AC3E}">
        <p14:creationId xmlns:p14="http://schemas.microsoft.com/office/powerpoint/2010/main" val="2458363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497</TotalTime>
  <Words>2325</Words>
  <Application>Microsoft Office PowerPoint</Application>
  <PresentationFormat>Widescreen</PresentationFormat>
  <Paragraphs>158</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Ballestero Ribó</dc:creator>
  <cp:lastModifiedBy>Marc Ballestero Ribó</cp:lastModifiedBy>
  <cp:revision>254</cp:revision>
  <cp:lastPrinted>2025-03-10T21:40:32Z</cp:lastPrinted>
  <dcterms:created xsi:type="dcterms:W3CDTF">2024-12-13T16:36:03Z</dcterms:created>
  <dcterms:modified xsi:type="dcterms:W3CDTF">2025-05-30T15:46:03Z</dcterms:modified>
</cp:coreProperties>
</file>